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4383D-5713-42AB-A939-CB07F0DF61FA}" type="datetimeFigureOut">
              <a:rPr lang="en-ID" smtClean="0"/>
              <a:t>21/12/2025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13AB8-EF89-4908-94BC-BA052CC44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66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13AB8-EF89-4908-94BC-BA052CC44A26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945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D639D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7242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D639D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7242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D639D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D639D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0161" y="317118"/>
            <a:ext cx="9467519" cy="623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D639D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52209" y="3739641"/>
            <a:ext cx="7521575" cy="366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7242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-1"/>
            <a:ext cx="5486400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195" y="2792425"/>
            <a:ext cx="584136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dirty="0" err="1">
                <a:latin typeface="Arial Black" panose="020B0A04020102020204" pitchFamily="34" charset="0"/>
              </a:rPr>
              <a:t>K</a:t>
            </a:r>
            <a:r>
              <a:rPr lang="en-US" sz="3200" u="sng" dirty="0" err="1">
                <a:latin typeface="Arial Black" panose="020B0A04020102020204" pitchFamily="34" charset="0"/>
              </a:rPr>
              <a:t>esejahtera</a:t>
            </a:r>
            <a:r>
              <a:rPr sz="3200" u="sng" dirty="0" err="1">
                <a:latin typeface="Arial Black" panose="020B0A04020102020204" pitchFamily="34" charset="0"/>
              </a:rPr>
              <a:t>an</a:t>
            </a:r>
            <a:r>
              <a:rPr sz="3200" u="sng" spc="185" dirty="0">
                <a:latin typeface="Arial Black" panose="020B0A04020102020204" pitchFamily="34" charset="0"/>
              </a:rPr>
              <a:t> </a:t>
            </a:r>
            <a:r>
              <a:rPr sz="3200" u="sng" spc="-10" dirty="0" err="1">
                <a:latin typeface="Arial Black" panose="020B0A04020102020204" pitchFamily="34" charset="0"/>
              </a:rPr>
              <a:t>Ka</a:t>
            </a:r>
            <a:r>
              <a:rPr lang="en-US" sz="3200" u="sng" spc="-10" dirty="0" err="1">
                <a:latin typeface="Arial Black" panose="020B0A04020102020204" pitchFamily="34" charset="0"/>
              </a:rPr>
              <a:t>r</a:t>
            </a:r>
            <a:r>
              <a:rPr sz="3200" u="sng" spc="-10" dirty="0" err="1">
                <a:latin typeface="Arial Black" panose="020B0A04020102020204" pitchFamily="34" charset="0"/>
              </a:rPr>
              <a:t>yawan</a:t>
            </a:r>
            <a:endParaRPr sz="3200" u="sng" dirty="0">
              <a:latin typeface="Arial Black" panose="020B0A040201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94" y="4365498"/>
            <a:ext cx="7328205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70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sz="2400" b="1" spc="-180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35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spc="-35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2400" spc="-35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Anindya Tri Wulandari                (2314290045)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2400" spc="-35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Anastasya Agatha </a:t>
            </a:r>
            <a:r>
              <a:rPr lang="en-ID" sz="2400" spc="-35" dirty="0" err="1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Simajuntak</a:t>
            </a:r>
            <a:r>
              <a:rPr lang="en-ID" sz="2400" spc="-35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(2314290050)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2400" spc="-35" dirty="0" err="1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Oktavianica</a:t>
            </a:r>
            <a:r>
              <a:rPr lang="en-ID" sz="2400" spc="-35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Mutiara Napitupulu (2314290042)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lang="en-US" sz="2400" b="1" spc="-125" dirty="0">
              <a:solidFill>
                <a:srgbClr val="27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400" b="1" spc="-125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  <a:r>
              <a:rPr sz="2400" b="1" spc="-204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65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sz="2400" b="1" spc="-190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pc="-190" dirty="0">
              <a:solidFill>
                <a:srgbClr val="27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400" b="1" spc="-110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sz="2400" b="1" spc="-204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54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sz="2400" b="1" spc="-190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80" dirty="0">
                <a:solidFill>
                  <a:srgbClr val="27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161" y="317118"/>
            <a:ext cx="12288545" cy="616066"/>
          </a:xfrm>
          <a:prstGeom prst="rect">
            <a:avLst/>
          </a:prstGeom>
        </p:spPr>
        <p:txBody>
          <a:bodyPr vert="horz" wrap="square" lIns="0" tIns="183388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 Black" panose="020B0A04020102020204" pitchFamily="34" charset="0"/>
              </a:rPr>
              <a:t>K</a:t>
            </a:r>
            <a:r>
              <a:rPr lang="en-US" dirty="0">
                <a:latin typeface="Arial Black" panose="020B0A04020102020204" pitchFamily="34" charset="0"/>
              </a:rPr>
              <a:t>esimpulan: </a:t>
            </a:r>
            <a:r>
              <a:rPr lang="en-US" dirty="0" err="1">
                <a:latin typeface="Arial Black" panose="020B0A04020102020204" pitchFamily="34" charset="0"/>
              </a:rPr>
              <a:t>Kesejahteraan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sebagai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Investasi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Strategis</a:t>
            </a:r>
            <a:endParaRPr spc="-165" dirty="0"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7166" y="1287061"/>
            <a:ext cx="12812395" cy="6835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6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sz="1600" spc="-1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sz="1600" spc="-1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sz="1600" spc="-1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krusial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sz="1600" spc="-1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MSDM,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memengaruhi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motivasi,</a:t>
            </a:r>
            <a:r>
              <a:rPr sz="1600" spc="-1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produktivitas,</a:t>
            </a:r>
            <a:r>
              <a:rPr sz="1600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retensi,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600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sz="1600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perusahaan.</a:t>
            </a:r>
            <a:r>
              <a:rPr sz="1600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sz="1600" spc="-114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sz="1600" spc="-1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kompensasi</a:t>
            </a:r>
            <a:r>
              <a:rPr sz="1600" spc="-1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finansial</a:t>
            </a:r>
            <a:r>
              <a:rPr sz="1600" spc="-1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finansial</a:t>
            </a:r>
            <a:r>
              <a:rPr sz="1600" spc="-1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sz="1600" spc="-1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kerja,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sz="1600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kepemimpinan,</a:t>
            </a:r>
            <a:r>
              <a:rPr sz="1600" spc="-1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pengakuan,</a:t>
            </a:r>
            <a:r>
              <a:rPr sz="1600" spc="-1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600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sz="1600" spc="-1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karier.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6552" y="2721355"/>
            <a:ext cx="337185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6545">
              <a:lnSpc>
                <a:spcPct val="100000"/>
              </a:lnSpc>
              <a:spcBef>
                <a:spcPts val="100"/>
              </a:spcBef>
            </a:pPr>
            <a:r>
              <a:rPr sz="1750" b="1" spc="-20" dirty="0" err="1">
                <a:solidFill>
                  <a:srgbClr val="272424"/>
                </a:solidFill>
                <a:latin typeface="Arial MT"/>
                <a:cs typeface="Arial MT"/>
              </a:rPr>
              <a:t>Komp</a:t>
            </a:r>
            <a:r>
              <a:rPr lang="en-US" sz="1750" b="1" spc="-20" dirty="0" err="1">
                <a:solidFill>
                  <a:srgbClr val="272424"/>
                </a:solidFill>
                <a:latin typeface="Arial MT"/>
                <a:cs typeface="Arial MT"/>
              </a:rPr>
              <a:t>ensasi</a:t>
            </a:r>
            <a:r>
              <a:rPr lang="en-US" sz="1750" b="1" spc="-20" dirty="0">
                <a:solidFill>
                  <a:srgbClr val="272424"/>
                </a:solidFill>
                <a:latin typeface="Arial MT"/>
                <a:cs typeface="Arial MT"/>
              </a:rPr>
              <a:t> Adil</a:t>
            </a:r>
            <a:endParaRPr sz="1750" b="1" dirty="0">
              <a:latin typeface="Arial MT"/>
              <a:cs typeface="Arial MT"/>
            </a:endParaRPr>
          </a:p>
          <a:p>
            <a:pPr marR="8890" algn="r">
              <a:lnSpc>
                <a:spcPct val="100000"/>
              </a:lnSpc>
              <a:spcBef>
                <a:spcPts val="1395"/>
              </a:spcBef>
            </a:pP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Gaji</a:t>
            </a:r>
            <a:r>
              <a:rPr sz="145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3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50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5" dirty="0">
                <a:solidFill>
                  <a:srgbClr val="272424"/>
                </a:solidFill>
                <a:latin typeface="Trebuchet MS"/>
                <a:cs typeface="Trebuchet MS"/>
              </a:rPr>
              <a:t>tunjangan</a:t>
            </a:r>
            <a:r>
              <a:rPr sz="145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5" dirty="0">
                <a:solidFill>
                  <a:srgbClr val="272424"/>
                </a:solidFill>
                <a:latin typeface="Trebuchet MS"/>
                <a:cs typeface="Trebuchet MS"/>
              </a:rPr>
              <a:t>transparan,</a:t>
            </a:r>
            <a:r>
              <a:rPr sz="145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100" dirty="0">
                <a:solidFill>
                  <a:srgbClr val="272424"/>
                </a:solidFill>
                <a:latin typeface="Trebuchet MS"/>
                <a:cs typeface="Trebuchet MS"/>
              </a:rPr>
              <a:t>insentif,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25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endParaRPr sz="1450" dirty="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680"/>
              </a:spcBef>
            </a:pPr>
            <a:r>
              <a:rPr sz="1450" i="1" spc="-10" dirty="0">
                <a:solidFill>
                  <a:srgbClr val="272424"/>
                </a:solidFill>
                <a:latin typeface="Trebuchet MS"/>
                <a:cs typeface="Trebuchet MS"/>
              </a:rPr>
              <a:t>penghargaan.</a:t>
            </a:r>
            <a:endParaRPr sz="145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20690" y="2170176"/>
            <a:ext cx="4589145" cy="4589145"/>
            <a:chOff x="5020690" y="2170176"/>
            <a:chExt cx="4589145" cy="4589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0690" y="2170176"/>
              <a:ext cx="2237213" cy="22372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3422" y="3243690"/>
              <a:ext cx="272269" cy="1701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0690" y="2170176"/>
              <a:ext cx="4588764" cy="45887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20339" y="3207708"/>
              <a:ext cx="260985" cy="242570"/>
            </a:xfrm>
            <a:custGeom>
              <a:avLst/>
              <a:gdLst/>
              <a:ahLst/>
              <a:cxnLst/>
              <a:rect l="l" t="t" r="r" b="b"/>
              <a:pathLst>
                <a:path w="260984" h="242570">
                  <a:moveTo>
                    <a:pt x="163320" y="38956"/>
                  </a:moveTo>
                  <a:lnTo>
                    <a:pt x="154454" y="38840"/>
                  </a:lnTo>
                  <a:lnTo>
                    <a:pt x="146592" y="38907"/>
                  </a:lnTo>
                  <a:lnTo>
                    <a:pt x="140575" y="39168"/>
                  </a:lnTo>
                  <a:lnTo>
                    <a:pt x="137244" y="39635"/>
                  </a:lnTo>
                  <a:lnTo>
                    <a:pt x="136537" y="40178"/>
                  </a:lnTo>
                  <a:lnTo>
                    <a:pt x="135362" y="41409"/>
                  </a:lnTo>
                  <a:lnTo>
                    <a:pt x="133717" y="43328"/>
                  </a:lnTo>
                </a:path>
                <a:path w="260984" h="242570">
                  <a:moveTo>
                    <a:pt x="165726" y="70989"/>
                  </a:moveTo>
                  <a:lnTo>
                    <a:pt x="162855" y="72691"/>
                  </a:lnTo>
                  <a:lnTo>
                    <a:pt x="160447" y="73481"/>
                  </a:lnTo>
                  <a:lnTo>
                    <a:pt x="159100" y="73629"/>
                  </a:lnTo>
                  <a:lnTo>
                    <a:pt x="140688" y="73594"/>
                  </a:lnTo>
                  <a:lnTo>
                    <a:pt x="133738" y="57718"/>
                  </a:lnTo>
                  <a:lnTo>
                    <a:pt x="133717" y="43328"/>
                  </a:lnTo>
                </a:path>
                <a:path w="260984" h="242570">
                  <a:moveTo>
                    <a:pt x="225659" y="73421"/>
                  </a:moveTo>
                  <a:lnTo>
                    <a:pt x="227876" y="70017"/>
                  </a:lnTo>
                  <a:lnTo>
                    <a:pt x="228430" y="68605"/>
                  </a:lnTo>
                  <a:lnTo>
                    <a:pt x="228823" y="65813"/>
                  </a:lnTo>
                  <a:lnTo>
                    <a:pt x="228800" y="46060"/>
                  </a:lnTo>
                  <a:lnTo>
                    <a:pt x="204713" y="38774"/>
                  </a:lnTo>
                  <a:lnTo>
                    <a:pt x="199567" y="39321"/>
                  </a:lnTo>
                </a:path>
                <a:path w="260984" h="242570">
                  <a:moveTo>
                    <a:pt x="225659" y="73421"/>
                  </a:moveTo>
                  <a:lnTo>
                    <a:pt x="196883" y="58284"/>
                  </a:lnTo>
                  <a:lnTo>
                    <a:pt x="196890" y="43303"/>
                  </a:lnTo>
                </a:path>
                <a:path w="260984" h="242570">
                  <a:moveTo>
                    <a:pt x="63226" y="137701"/>
                  </a:moveTo>
                  <a:lnTo>
                    <a:pt x="64472" y="135230"/>
                  </a:lnTo>
                  <a:lnTo>
                    <a:pt x="65356" y="131078"/>
                  </a:lnTo>
                  <a:lnTo>
                    <a:pt x="65893" y="123378"/>
                  </a:lnTo>
                  <a:lnTo>
                    <a:pt x="66103" y="110264"/>
                  </a:lnTo>
                  <a:lnTo>
                    <a:pt x="65625" y="108052"/>
                  </a:lnTo>
                  <a:lnTo>
                    <a:pt x="65110" y="106883"/>
                  </a:lnTo>
                  <a:lnTo>
                    <a:pt x="63847" y="105299"/>
                  </a:lnTo>
                  <a:lnTo>
                    <a:pt x="62854" y="104740"/>
                  </a:lnTo>
                  <a:lnTo>
                    <a:pt x="61546" y="104278"/>
                  </a:lnTo>
                  <a:lnTo>
                    <a:pt x="59925" y="103918"/>
                  </a:lnTo>
                </a:path>
                <a:path w="260984" h="242570">
                  <a:moveTo>
                    <a:pt x="40236" y="103954"/>
                  </a:moveTo>
                  <a:lnTo>
                    <a:pt x="38878" y="104153"/>
                  </a:lnTo>
                  <a:lnTo>
                    <a:pt x="37055" y="104705"/>
                  </a:lnTo>
                  <a:lnTo>
                    <a:pt x="34769" y="105606"/>
                  </a:lnTo>
                </a:path>
                <a:path w="260984" h="242570">
                  <a:moveTo>
                    <a:pt x="40351" y="137752"/>
                  </a:moveTo>
                  <a:lnTo>
                    <a:pt x="33822" y="129304"/>
                  </a:lnTo>
                  <a:lnTo>
                    <a:pt x="33843" y="110179"/>
                  </a:lnTo>
                  <a:lnTo>
                    <a:pt x="34769" y="105606"/>
                  </a:lnTo>
                </a:path>
                <a:path w="260984" h="242570">
                  <a:moveTo>
                    <a:pt x="164144" y="137505"/>
                  </a:moveTo>
                  <a:lnTo>
                    <a:pt x="165590" y="134096"/>
                  </a:lnTo>
                  <a:lnTo>
                    <a:pt x="166149" y="131662"/>
                  </a:lnTo>
                  <a:lnTo>
                    <a:pt x="166251" y="130285"/>
                  </a:lnTo>
                  <a:lnTo>
                    <a:pt x="166177" y="110518"/>
                  </a:lnTo>
                  <a:lnTo>
                    <a:pt x="158204" y="103913"/>
                  </a:lnTo>
                  <a:lnTo>
                    <a:pt x="139219" y="104058"/>
                  </a:lnTo>
                  <a:lnTo>
                    <a:pt x="138274" y="104271"/>
                  </a:lnTo>
                  <a:lnTo>
                    <a:pt x="136443" y="104911"/>
                  </a:lnTo>
                  <a:lnTo>
                    <a:pt x="133724" y="105975"/>
                  </a:lnTo>
                </a:path>
                <a:path w="260984" h="242570">
                  <a:moveTo>
                    <a:pt x="227714" y="104557"/>
                  </a:moveTo>
                  <a:lnTo>
                    <a:pt x="221060" y="104219"/>
                  </a:lnTo>
                  <a:lnTo>
                    <a:pt x="212822" y="104113"/>
                  </a:lnTo>
                  <a:lnTo>
                    <a:pt x="205258" y="104245"/>
                  </a:lnTo>
                  <a:lnTo>
                    <a:pt x="200622" y="104620"/>
                  </a:lnTo>
                  <a:lnTo>
                    <a:pt x="197511" y="106114"/>
                  </a:lnTo>
                </a:path>
                <a:path w="260984" h="242570">
                  <a:moveTo>
                    <a:pt x="227714" y="104557"/>
                  </a:moveTo>
                  <a:lnTo>
                    <a:pt x="228287" y="108104"/>
                  </a:lnTo>
                  <a:lnTo>
                    <a:pt x="228621" y="112387"/>
                  </a:lnTo>
                  <a:lnTo>
                    <a:pt x="228773" y="119184"/>
                  </a:lnTo>
                  <a:lnTo>
                    <a:pt x="228800" y="130271"/>
                  </a:lnTo>
                  <a:lnTo>
                    <a:pt x="228684" y="131643"/>
                  </a:lnTo>
                  <a:lnTo>
                    <a:pt x="228084" y="134124"/>
                  </a:lnTo>
                  <a:lnTo>
                    <a:pt x="226559" y="137581"/>
                  </a:lnTo>
                </a:path>
                <a:path w="260984" h="242570">
                  <a:moveTo>
                    <a:pt x="35379" y="199489"/>
                  </a:moveTo>
                  <a:lnTo>
                    <a:pt x="34600" y="197452"/>
                  </a:lnTo>
                  <a:lnTo>
                    <a:pt x="34159" y="194083"/>
                  </a:lnTo>
                  <a:lnTo>
                    <a:pt x="34175" y="175505"/>
                  </a:lnTo>
                  <a:lnTo>
                    <a:pt x="40966" y="168436"/>
                  </a:lnTo>
                  <a:lnTo>
                    <a:pt x="60761" y="168565"/>
                  </a:lnTo>
                  <a:lnTo>
                    <a:pt x="63244" y="169519"/>
                  </a:lnTo>
                  <a:lnTo>
                    <a:pt x="64390" y="170364"/>
                  </a:lnTo>
                  <a:lnTo>
                    <a:pt x="65258" y="171574"/>
                  </a:lnTo>
                  <a:lnTo>
                    <a:pt x="65870" y="172999"/>
                  </a:lnTo>
                  <a:lnTo>
                    <a:pt x="66226" y="174639"/>
                  </a:lnTo>
                </a:path>
                <a:path w="260984" h="242570">
                  <a:moveTo>
                    <a:pt x="66189" y="195815"/>
                  </a:moveTo>
                  <a:lnTo>
                    <a:pt x="50573" y="201876"/>
                  </a:lnTo>
                  <a:lnTo>
                    <a:pt x="42342" y="201748"/>
                  </a:lnTo>
                  <a:lnTo>
                    <a:pt x="36298" y="201316"/>
                  </a:lnTo>
                </a:path>
                <a:path w="260984" h="242570">
                  <a:moveTo>
                    <a:pt x="136092" y="169787"/>
                  </a:moveTo>
                  <a:lnTo>
                    <a:pt x="134607" y="172020"/>
                  </a:lnTo>
                  <a:lnTo>
                    <a:pt x="133819" y="174378"/>
                  </a:lnTo>
                  <a:lnTo>
                    <a:pt x="133713" y="175286"/>
                  </a:lnTo>
                  <a:lnTo>
                    <a:pt x="133768" y="196582"/>
                  </a:lnTo>
                  <a:lnTo>
                    <a:pt x="134265" y="198383"/>
                  </a:lnTo>
                  <a:lnTo>
                    <a:pt x="135655" y="200263"/>
                  </a:lnTo>
                  <a:lnTo>
                    <a:pt x="136870" y="201118"/>
                  </a:lnTo>
                  <a:lnTo>
                    <a:pt x="138286" y="201741"/>
                  </a:lnTo>
                  <a:lnTo>
                    <a:pt x="139900" y="202138"/>
                  </a:lnTo>
                </a:path>
                <a:path w="260984" h="242570">
                  <a:moveTo>
                    <a:pt x="159740" y="202118"/>
                  </a:moveTo>
                  <a:lnTo>
                    <a:pt x="166470" y="193766"/>
                  </a:lnTo>
                  <a:lnTo>
                    <a:pt x="166449" y="176628"/>
                  </a:lnTo>
                  <a:lnTo>
                    <a:pt x="166061" y="173270"/>
                  </a:lnTo>
                  <a:lnTo>
                    <a:pt x="165535" y="171810"/>
                  </a:lnTo>
                  <a:lnTo>
                    <a:pt x="164565" y="170413"/>
                  </a:lnTo>
                  <a:lnTo>
                    <a:pt x="162923" y="169237"/>
                  </a:lnTo>
                  <a:lnTo>
                    <a:pt x="160472" y="168500"/>
                  </a:lnTo>
                </a:path>
                <a:path w="260984" h="242570">
                  <a:moveTo>
                    <a:pt x="228800" y="198305"/>
                  </a:moveTo>
                  <a:lnTo>
                    <a:pt x="226721" y="200483"/>
                  </a:lnTo>
                  <a:lnTo>
                    <a:pt x="225705" y="201143"/>
                  </a:lnTo>
                  <a:lnTo>
                    <a:pt x="223188" y="201988"/>
                  </a:lnTo>
                  <a:lnTo>
                    <a:pt x="221294" y="202164"/>
                  </a:lnTo>
                  <a:lnTo>
                    <a:pt x="203484" y="202136"/>
                  </a:lnTo>
                  <a:lnTo>
                    <a:pt x="200794" y="201545"/>
                  </a:lnTo>
                  <a:lnTo>
                    <a:pt x="198909" y="200402"/>
                  </a:lnTo>
                  <a:lnTo>
                    <a:pt x="197689" y="198755"/>
                  </a:lnTo>
                  <a:lnTo>
                    <a:pt x="197248" y="197693"/>
                  </a:lnTo>
                  <a:lnTo>
                    <a:pt x="196853" y="195769"/>
                  </a:lnTo>
                </a:path>
                <a:path w="260984" h="242570">
                  <a:moveTo>
                    <a:pt x="196862" y="174685"/>
                  </a:moveTo>
                  <a:lnTo>
                    <a:pt x="212554" y="168856"/>
                  </a:lnTo>
                  <a:lnTo>
                    <a:pt x="220629" y="168868"/>
                  </a:lnTo>
                  <a:lnTo>
                    <a:pt x="225151" y="169168"/>
                  </a:lnTo>
                  <a:lnTo>
                    <a:pt x="228477" y="171166"/>
                  </a:lnTo>
                </a:path>
                <a:path w="260984" h="242570">
                  <a:moveTo>
                    <a:pt x="129369" y="242083"/>
                  </a:moveTo>
                  <a:lnTo>
                    <a:pt x="100743" y="215446"/>
                  </a:lnTo>
                  <a:lnTo>
                    <a:pt x="100651" y="209718"/>
                  </a:lnTo>
                </a:path>
                <a:path w="260984" h="242570">
                  <a:moveTo>
                    <a:pt x="100694" y="26859"/>
                  </a:moveTo>
                  <a:lnTo>
                    <a:pt x="128929" y="22"/>
                  </a:lnTo>
                  <a:lnTo>
                    <a:pt x="144716" y="22"/>
                  </a:lnTo>
                </a:path>
                <a:path w="260984" h="242570">
                  <a:moveTo>
                    <a:pt x="230231" y="0"/>
                  </a:moveTo>
                  <a:lnTo>
                    <a:pt x="260672" y="25797"/>
                  </a:lnTo>
                  <a:lnTo>
                    <a:pt x="260672" y="36344"/>
                  </a:lnTo>
                </a:path>
                <a:path w="260984" h="242570">
                  <a:moveTo>
                    <a:pt x="260672" y="36344"/>
                  </a:moveTo>
                  <a:lnTo>
                    <a:pt x="260672" y="56065"/>
                  </a:lnTo>
                </a:path>
                <a:path w="260984" h="242570">
                  <a:moveTo>
                    <a:pt x="260696" y="100056"/>
                  </a:moveTo>
                  <a:lnTo>
                    <a:pt x="260649" y="119828"/>
                  </a:lnTo>
                </a:path>
                <a:path w="260984" h="242570">
                  <a:moveTo>
                    <a:pt x="260673" y="201362"/>
                  </a:moveTo>
                  <a:lnTo>
                    <a:pt x="256839" y="229682"/>
                  </a:lnTo>
                  <a:lnTo>
                    <a:pt x="255915" y="230945"/>
                  </a:lnTo>
                </a:path>
                <a:path w="260984" h="242570">
                  <a:moveTo>
                    <a:pt x="24385" y="69372"/>
                  </a:moveTo>
                  <a:lnTo>
                    <a:pt x="0" y="91746"/>
                  </a:lnTo>
                  <a:lnTo>
                    <a:pt x="12" y="99656"/>
                  </a:lnTo>
                </a:path>
                <a:path w="260984" h="242570">
                  <a:moveTo>
                    <a:pt x="255984" y="230996"/>
                  </a:moveTo>
                  <a:lnTo>
                    <a:pt x="250619" y="236341"/>
                  </a:lnTo>
                  <a:lnTo>
                    <a:pt x="244153" y="240035"/>
                  </a:lnTo>
                  <a:lnTo>
                    <a:pt x="236952" y="241928"/>
                  </a:lnTo>
                  <a:lnTo>
                    <a:pt x="229377" y="241869"/>
                  </a:lnTo>
                </a:path>
                <a:path w="260984" h="242570">
                  <a:moveTo>
                    <a:pt x="166202" y="42975"/>
                  </a:moveTo>
                  <a:lnTo>
                    <a:pt x="163320" y="38956"/>
                  </a:lnTo>
                </a:path>
                <a:path w="260984" h="242570">
                  <a:moveTo>
                    <a:pt x="166202" y="42975"/>
                  </a:moveTo>
                  <a:lnTo>
                    <a:pt x="165726" y="70989"/>
                  </a:lnTo>
                </a:path>
                <a:path w="260984" h="242570">
                  <a:moveTo>
                    <a:pt x="199567" y="39321"/>
                  </a:moveTo>
                  <a:lnTo>
                    <a:pt x="196890" y="43303"/>
                  </a:lnTo>
                </a:path>
                <a:path w="260984" h="242570">
                  <a:moveTo>
                    <a:pt x="79785" y="69391"/>
                  </a:moveTo>
                  <a:lnTo>
                    <a:pt x="24385" y="69372"/>
                  </a:lnTo>
                </a:path>
                <a:path w="260984" h="242570">
                  <a:moveTo>
                    <a:pt x="59925" y="103918"/>
                  </a:moveTo>
                  <a:lnTo>
                    <a:pt x="40236" y="103954"/>
                  </a:lnTo>
                </a:path>
                <a:path w="260984" h="242570">
                  <a:moveTo>
                    <a:pt x="63226" y="137701"/>
                  </a:moveTo>
                  <a:lnTo>
                    <a:pt x="40351" y="137752"/>
                  </a:lnTo>
                </a:path>
                <a:path w="260984" h="242570">
                  <a:moveTo>
                    <a:pt x="164144" y="137505"/>
                  </a:moveTo>
                  <a:lnTo>
                    <a:pt x="135089" y="137352"/>
                  </a:lnTo>
                </a:path>
                <a:path w="260984" h="242570">
                  <a:moveTo>
                    <a:pt x="135089" y="137352"/>
                  </a:moveTo>
                  <a:lnTo>
                    <a:pt x="133724" y="105975"/>
                  </a:lnTo>
                </a:path>
                <a:path w="260984" h="242570">
                  <a:moveTo>
                    <a:pt x="66226" y="174639"/>
                  </a:moveTo>
                  <a:lnTo>
                    <a:pt x="66189" y="195815"/>
                  </a:lnTo>
                </a:path>
                <a:path w="260984" h="242570">
                  <a:moveTo>
                    <a:pt x="139900" y="202138"/>
                  </a:moveTo>
                  <a:lnTo>
                    <a:pt x="159740" y="202118"/>
                  </a:lnTo>
                </a:path>
                <a:path w="260984" h="242570">
                  <a:moveTo>
                    <a:pt x="160472" y="168500"/>
                  </a:moveTo>
                  <a:lnTo>
                    <a:pt x="137154" y="168641"/>
                  </a:lnTo>
                </a:path>
                <a:path w="260984" h="242570">
                  <a:moveTo>
                    <a:pt x="226559" y="137581"/>
                  </a:moveTo>
                  <a:lnTo>
                    <a:pt x="198876" y="137415"/>
                  </a:lnTo>
                </a:path>
                <a:path w="260984" h="242570">
                  <a:moveTo>
                    <a:pt x="198876" y="137415"/>
                  </a:moveTo>
                  <a:lnTo>
                    <a:pt x="197511" y="106114"/>
                  </a:lnTo>
                </a:path>
                <a:path w="260984" h="242570">
                  <a:moveTo>
                    <a:pt x="196853" y="195769"/>
                  </a:moveTo>
                  <a:lnTo>
                    <a:pt x="196862" y="174685"/>
                  </a:lnTo>
                </a:path>
                <a:path w="260984" h="242570">
                  <a:moveTo>
                    <a:pt x="260672" y="56065"/>
                  </a:moveTo>
                  <a:lnTo>
                    <a:pt x="260696" y="100056"/>
                  </a:lnTo>
                </a:path>
                <a:path w="260984" h="242570">
                  <a:moveTo>
                    <a:pt x="35379" y="199489"/>
                  </a:moveTo>
                  <a:lnTo>
                    <a:pt x="36298" y="201316"/>
                  </a:lnTo>
                </a:path>
                <a:path w="260984" h="242570">
                  <a:moveTo>
                    <a:pt x="260649" y="119828"/>
                  </a:moveTo>
                  <a:lnTo>
                    <a:pt x="260673" y="201362"/>
                  </a:lnTo>
                </a:path>
                <a:path w="260984" h="242570">
                  <a:moveTo>
                    <a:pt x="136092" y="169787"/>
                  </a:moveTo>
                  <a:lnTo>
                    <a:pt x="137154" y="168641"/>
                  </a:lnTo>
                </a:path>
                <a:path w="260984" h="242570">
                  <a:moveTo>
                    <a:pt x="228800" y="198305"/>
                  </a:moveTo>
                  <a:lnTo>
                    <a:pt x="228477" y="171166"/>
                  </a:lnTo>
                </a:path>
                <a:path w="260984" h="242570">
                  <a:moveTo>
                    <a:pt x="229354" y="242081"/>
                  </a:moveTo>
                  <a:lnTo>
                    <a:pt x="129369" y="242083"/>
                  </a:lnTo>
                </a:path>
                <a:path w="260984" h="242570">
                  <a:moveTo>
                    <a:pt x="100651" y="209718"/>
                  </a:moveTo>
                  <a:lnTo>
                    <a:pt x="100694" y="26859"/>
                  </a:lnTo>
                </a:path>
                <a:path w="260984" h="242570">
                  <a:moveTo>
                    <a:pt x="144716" y="22"/>
                  </a:moveTo>
                  <a:lnTo>
                    <a:pt x="230231" y="0"/>
                  </a:lnTo>
                </a:path>
                <a:path w="260984" h="242570">
                  <a:moveTo>
                    <a:pt x="12" y="99656"/>
                  </a:moveTo>
                  <a:lnTo>
                    <a:pt x="76" y="216734"/>
                  </a:lnTo>
                </a:path>
                <a:path w="260984" h="242570">
                  <a:moveTo>
                    <a:pt x="169" y="216741"/>
                  </a:moveTo>
                  <a:lnTo>
                    <a:pt x="22798" y="240674"/>
                  </a:lnTo>
                  <a:lnTo>
                    <a:pt x="24900" y="240530"/>
                  </a:lnTo>
                  <a:lnTo>
                    <a:pt x="26951" y="240094"/>
                  </a:lnTo>
                </a:path>
                <a:path w="260984" h="242570">
                  <a:moveTo>
                    <a:pt x="27016" y="240394"/>
                  </a:moveTo>
                  <a:lnTo>
                    <a:pt x="79786" y="240332"/>
                  </a:lnTo>
                </a:path>
              </a:pathLst>
            </a:custGeom>
            <a:ln w="11549">
              <a:solidFill>
                <a:srgbClr val="2724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0690" y="2170176"/>
              <a:ext cx="4588764" cy="45887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20478" y="5482370"/>
              <a:ext cx="260985" cy="235585"/>
            </a:xfrm>
            <a:custGeom>
              <a:avLst/>
              <a:gdLst/>
              <a:ahLst/>
              <a:cxnLst/>
              <a:rect l="l" t="t" r="r" b="b"/>
              <a:pathLst>
                <a:path w="260984" h="235585">
                  <a:moveTo>
                    <a:pt x="0" y="0"/>
                  </a:moveTo>
                  <a:lnTo>
                    <a:pt x="71" y="235374"/>
                  </a:lnTo>
                </a:path>
                <a:path w="260984" h="235585">
                  <a:moveTo>
                    <a:pt x="71" y="235374"/>
                  </a:moveTo>
                  <a:lnTo>
                    <a:pt x="260188" y="235370"/>
                  </a:lnTo>
                </a:path>
                <a:path w="260984" h="235585">
                  <a:moveTo>
                    <a:pt x="213235" y="16536"/>
                  </a:moveTo>
                  <a:lnTo>
                    <a:pt x="259148" y="2840"/>
                  </a:lnTo>
                </a:path>
                <a:path w="260984" h="235585">
                  <a:moveTo>
                    <a:pt x="259148" y="2840"/>
                  </a:moveTo>
                  <a:lnTo>
                    <a:pt x="161223" y="134837"/>
                  </a:lnTo>
                </a:path>
                <a:path w="260984" h="235585">
                  <a:moveTo>
                    <a:pt x="161223" y="134837"/>
                  </a:moveTo>
                  <a:lnTo>
                    <a:pt x="115882" y="87262"/>
                  </a:lnTo>
                </a:path>
                <a:path w="260984" h="235585">
                  <a:moveTo>
                    <a:pt x="28886" y="194515"/>
                  </a:moveTo>
                  <a:lnTo>
                    <a:pt x="115882" y="87262"/>
                  </a:lnTo>
                </a:path>
                <a:path w="260984" h="235585">
                  <a:moveTo>
                    <a:pt x="260280" y="49335"/>
                  </a:moveTo>
                  <a:lnTo>
                    <a:pt x="260418" y="2471"/>
                  </a:lnTo>
                </a:path>
              </a:pathLst>
            </a:custGeom>
            <a:ln w="11688">
              <a:solidFill>
                <a:srgbClr val="2724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0690" y="2170176"/>
              <a:ext cx="4588764" cy="45887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43272" y="5463842"/>
              <a:ext cx="272449" cy="27235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882631" y="2721355"/>
            <a:ext cx="3961129" cy="957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50" b="1" spc="-45" dirty="0" err="1">
                <a:solidFill>
                  <a:srgbClr val="272424"/>
                </a:solidFill>
                <a:latin typeface="Arial MT"/>
                <a:cs typeface="Arial MT"/>
              </a:rPr>
              <a:t>Lingkungan</a:t>
            </a:r>
            <a:r>
              <a:rPr lang="en-US" sz="1750" b="1" spc="-45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750" b="1" spc="-45" dirty="0" err="1">
                <a:solidFill>
                  <a:srgbClr val="272424"/>
                </a:solidFill>
                <a:latin typeface="Arial MT"/>
                <a:cs typeface="Arial MT"/>
              </a:rPr>
              <a:t>Kondusif</a:t>
            </a:r>
            <a:endParaRPr sz="1750" b="1" dirty="0">
              <a:latin typeface="Arial MT"/>
              <a:cs typeface="Arial MT"/>
            </a:endParaRPr>
          </a:p>
          <a:p>
            <a:pPr marL="12700" marR="5080">
              <a:lnSpc>
                <a:spcPct val="139300"/>
              </a:lnSpc>
              <a:spcBef>
                <a:spcPts val="710"/>
              </a:spcBef>
            </a:pPr>
            <a:r>
              <a:rPr sz="1450" i="1" spc="-10" dirty="0">
                <a:solidFill>
                  <a:srgbClr val="272424"/>
                </a:solidFill>
                <a:latin typeface="Trebuchet MS"/>
                <a:cs typeface="Trebuchet MS"/>
              </a:rPr>
              <a:t>Suasana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5" dirty="0">
                <a:solidFill>
                  <a:srgbClr val="272424"/>
                </a:solidFill>
                <a:latin typeface="Trebuchet MS"/>
                <a:cs typeface="Trebuchet MS"/>
              </a:rPr>
              <a:t>kantor</a:t>
            </a:r>
            <a:r>
              <a:rPr sz="145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5" dirty="0">
                <a:solidFill>
                  <a:srgbClr val="272424"/>
                </a:solidFill>
                <a:latin typeface="Trebuchet MS"/>
                <a:cs typeface="Trebuchet MS"/>
              </a:rPr>
              <a:t>nyaman,</a:t>
            </a:r>
            <a:r>
              <a:rPr sz="1450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fasilitas</a:t>
            </a:r>
            <a:r>
              <a:rPr sz="1450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5" dirty="0">
                <a:solidFill>
                  <a:srgbClr val="272424"/>
                </a:solidFill>
                <a:latin typeface="Trebuchet MS"/>
                <a:cs typeface="Trebuchet MS"/>
              </a:rPr>
              <a:t>memadai,</a:t>
            </a:r>
            <a:r>
              <a:rPr sz="1450" i="1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10" dirty="0">
                <a:solidFill>
                  <a:srgbClr val="272424"/>
                </a:solidFill>
                <a:latin typeface="Trebuchet MS"/>
                <a:cs typeface="Trebuchet MS"/>
              </a:rPr>
              <a:t>budaya positif.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82631" y="5158485"/>
            <a:ext cx="2886075" cy="957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50" b="1" dirty="0">
                <a:solidFill>
                  <a:srgbClr val="272424"/>
                </a:solidFill>
                <a:latin typeface="Arial MT"/>
                <a:cs typeface="Arial MT"/>
              </a:rPr>
              <a:t>Jalur Karier Jelas</a:t>
            </a:r>
            <a:endParaRPr sz="1750" b="1" dirty="0">
              <a:latin typeface="Arial MT"/>
              <a:cs typeface="Arial MT"/>
            </a:endParaRPr>
          </a:p>
          <a:p>
            <a:pPr marL="12700" marR="5080">
              <a:lnSpc>
                <a:spcPct val="139300"/>
              </a:lnSpc>
              <a:spcBef>
                <a:spcPts val="710"/>
              </a:spcBef>
            </a:pPr>
            <a:r>
              <a:rPr sz="1450" i="1" spc="-60" dirty="0">
                <a:solidFill>
                  <a:srgbClr val="272424"/>
                </a:solidFill>
                <a:latin typeface="Trebuchet MS"/>
                <a:cs typeface="Trebuchet MS"/>
              </a:rPr>
              <a:t>Pelatihan</a:t>
            </a:r>
            <a:r>
              <a:rPr sz="145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5" dirty="0">
                <a:solidFill>
                  <a:srgbClr val="272424"/>
                </a:solidFill>
                <a:latin typeface="Trebuchet MS"/>
                <a:cs typeface="Trebuchet MS"/>
              </a:rPr>
              <a:t>berkelanjutan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25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5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40" dirty="0">
                <a:solidFill>
                  <a:srgbClr val="272424"/>
                </a:solidFill>
                <a:latin typeface="Trebuchet MS"/>
                <a:cs typeface="Trebuchet MS"/>
              </a:rPr>
              <a:t>program </a:t>
            </a:r>
            <a:r>
              <a:rPr sz="1450" i="1" spc="-10" dirty="0">
                <a:solidFill>
                  <a:srgbClr val="272424"/>
                </a:solidFill>
                <a:latin typeface="Trebuchet MS"/>
                <a:cs typeface="Trebuchet MS"/>
              </a:rPr>
              <a:t>pengembangan.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4140" y="5158485"/>
            <a:ext cx="3283585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5865">
              <a:lnSpc>
                <a:spcPct val="100000"/>
              </a:lnSpc>
              <a:spcBef>
                <a:spcPts val="100"/>
              </a:spcBef>
            </a:pPr>
            <a:r>
              <a:rPr lang="en-US" sz="1750" b="1" spc="-155" dirty="0">
                <a:solidFill>
                  <a:srgbClr val="272424"/>
                </a:solidFill>
                <a:latin typeface="Arial MT"/>
                <a:cs typeface="Arial MT"/>
              </a:rPr>
              <a:t>Program Wellbeing</a:t>
            </a:r>
            <a:endParaRPr sz="175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450" i="1" spc="-55" dirty="0">
                <a:solidFill>
                  <a:srgbClr val="272424"/>
                </a:solidFill>
                <a:latin typeface="Trebuchet MS"/>
                <a:cs typeface="Trebuchet MS"/>
              </a:rPr>
              <a:t>Mencakup</a:t>
            </a:r>
            <a:r>
              <a:rPr sz="1450" i="1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95" dirty="0">
                <a:solidFill>
                  <a:srgbClr val="272424"/>
                </a:solidFill>
                <a:latin typeface="Trebuchet MS"/>
                <a:cs typeface="Trebuchet MS"/>
              </a:rPr>
              <a:t>karier,</a:t>
            </a:r>
            <a:r>
              <a:rPr sz="145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finansial,</a:t>
            </a:r>
            <a:r>
              <a:rPr sz="1450" i="1" spc="-14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fisik,</a:t>
            </a:r>
            <a:r>
              <a:rPr sz="1450" i="1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3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5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35" dirty="0">
                <a:solidFill>
                  <a:srgbClr val="272424"/>
                </a:solidFill>
                <a:latin typeface="Trebuchet MS"/>
                <a:cs typeface="Trebuchet MS"/>
              </a:rPr>
              <a:t>sosial.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7166" y="6916150"/>
            <a:ext cx="12910185" cy="9429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38700"/>
              </a:lnSpc>
              <a:spcBef>
                <a:spcPts val="80"/>
              </a:spcBef>
            </a:pPr>
            <a:r>
              <a:rPr sz="1450" i="1" spc="-65" dirty="0">
                <a:solidFill>
                  <a:srgbClr val="272424"/>
                </a:solidFill>
                <a:latin typeface="Trebuchet MS"/>
                <a:cs typeface="Trebuchet MS"/>
              </a:rPr>
              <a:t>Meskipun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BCA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telah</a:t>
            </a:r>
            <a:r>
              <a:rPr sz="145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5" dirty="0">
                <a:solidFill>
                  <a:srgbClr val="272424"/>
                </a:solidFill>
                <a:latin typeface="Trebuchet MS"/>
                <a:cs typeface="Trebuchet MS"/>
              </a:rPr>
              <a:t>menerapkan</a:t>
            </a:r>
            <a:r>
              <a:rPr sz="1450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0" dirty="0">
                <a:solidFill>
                  <a:srgbClr val="272424"/>
                </a:solidFill>
                <a:latin typeface="Trebuchet MS"/>
                <a:cs typeface="Trebuchet MS"/>
              </a:rPr>
              <a:t>program</a:t>
            </a:r>
            <a:r>
              <a:rPr sz="145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0" dirty="0">
                <a:solidFill>
                  <a:srgbClr val="272424"/>
                </a:solidFill>
                <a:latin typeface="Trebuchet MS"/>
                <a:cs typeface="Trebuchet MS"/>
              </a:rPr>
              <a:t>kesejahteraan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20" dirty="0">
                <a:solidFill>
                  <a:srgbClr val="272424"/>
                </a:solidFill>
                <a:latin typeface="Trebuchet MS"/>
                <a:cs typeface="Trebuchet MS"/>
              </a:rPr>
              <a:t>yang</a:t>
            </a:r>
            <a:r>
              <a:rPr sz="1450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komprehensif,</a:t>
            </a:r>
            <a:r>
              <a:rPr sz="145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40" dirty="0">
                <a:solidFill>
                  <a:srgbClr val="272424"/>
                </a:solidFill>
                <a:latin typeface="Trebuchet MS"/>
                <a:cs typeface="Trebuchet MS"/>
              </a:rPr>
              <a:t>tantangan</a:t>
            </a:r>
            <a:r>
              <a:rPr sz="1450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90" dirty="0">
                <a:solidFill>
                  <a:srgbClr val="272424"/>
                </a:solidFill>
                <a:latin typeface="Trebuchet MS"/>
                <a:cs typeface="Trebuchet MS"/>
              </a:rPr>
              <a:t>seperti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40" dirty="0">
                <a:solidFill>
                  <a:srgbClr val="272424"/>
                </a:solidFill>
                <a:latin typeface="Trebuchet MS"/>
                <a:cs typeface="Trebuchet MS"/>
              </a:rPr>
              <a:t>beban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95" dirty="0">
                <a:solidFill>
                  <a:srgbClr val="272424"/>
                </a:solidFill>
                <a:latin typeface="Trebuchet MS"/>
                <a:cs typeface="Trebuchet MS"/>
              </a:rPr>
              <a:t>kerja</a:t>
            </a:r>
            <a:r>
              <a:rPr sz="145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5" dirty="0">
                <a:solidFill>
                  <a:srgbClr val="272424"/>
                </a:solidFill>
                <a:latin typeface="Trebuchet MS"/>
                <a:cs typeface="Trebuchet MS"/>
              </a:rPr>
              <a:t>tinggi</a:t>
            </a:r>
            <a:r>
              <a:rPr sz="1450" i="1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3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50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5" dirty="0">
                <a:solidFill>
                  <a:srgbClr val="272424"/>
                </a:solidFill>
                <a:latin typeface="Trebuchet MS"/>
                <a:cs typeface="Trebuchet MS"/>
              </a:rPr>
              <a:t>stres </a:t>
            </a:r>
            <a:r>
              <a:rPr sz="1450" i="1" spc="-60" dirty="0">
                <a:solidFill>
                  <a:srgbClr val="272424"/>
                </a:solidFill>
                <a:latin typeface="Trebuchet MS"/>
                <a:cs typeface="Trebuchet MS"/>
              </a:rPr>
              <a:t>akibat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0" dirty="0">
                <a:solidFill>
                  <a:srgbClr val="272424"/>
                </a:solidFill>
                <a:latin typeface="Trebuchet MS"/>
                <a:cs typeface="Trebuchet MS"/>
              </a:rPr>
              <a:t>transformasi</a:t>
            </a:r>
            <a:r>
              <a:rPr sz="1450" i="1" spc="-7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0" dirty="0">
                <a:solidFill>
                  <a:srgbClr val="272424"/>
                </a:solidFill>
                <a:latin typeface="Trebuchet MS"/>
                <a:cs typeface="Trebuchet MS"/>
              </a:rPr>
              <a:t>digital</a:t>
            </a:r>
            <a:r>
              <a:rPr sz="1450" i="1" spc="-14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35" dirty="0">
                <a:solidFill>
                  <a:srgbClr val="272424"/>
                </a:solidFill>
                <a:latin typeface="Trebuchet MS"/>
                <a:cs typeface="Trebuchet MS"/>
              </a:rPr>
              <a:t>banking</a:t>
            </a:r>
            <a:r>
              <a:rPr sz="1450" i="1" spc="-14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90" dirty="0">
                <a:solidFill>
                  <a:srgbClr val="272424"/>
                </a:solidFill>
                <a:latin typeface="Trebuchet MS"/>
                <a:cs typeface="Trebuchet MS"/>
              </a:rPr>
              <a:t>tetap </a:t>
            </a:r>
            <a:r>
              <a:rPr sz="1450" i="1" spc="-20" dirty="0">
                <a:solidFill>
                  <a:srgbClr val="272424"/>
                </a:solidFill>
                <a:latin typeface="Trebuchet MS"/>
                <a:cs typeface="Trebuchet MS"/>
              </a:rPr>
              <a:t>ada. </a:t>
            </a:r>
            <a:r>
              <a:rPr sz="1450" i="1" spc="-45" dirty="0">
                <a:solidFill>
                  <a:srgbClr val="272424"/>
                </a:solidFill>
                <a:latin typeface="Trebuchet MS"/>
                <a:cs typeface="Trebuchet MS"/>
              </a:rPr>
              <a:t>Perbedaan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30" dirty="0">
                <a:solidFill>
                  <a:srgbClr val="272424"/>
                </a:solidFill>
                <a:latin typeface="Trebuchet MS"/>
                <a:cs typeface="Trebuchet MS"/>
              </a:rPr>
              <a:t>pengalaman</a:t>
            </a:r>
            <a:r>
              <a:rPr sz="1450" i="1" spc="-13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0" dirty="0">
                <a:solidFill>
                  <a:srgbClr val="272424"/>
                </a:solidFill>
                <a:latin typeface="Trebuchet MS"/>
                <a:cs typeface="Trebuchet MS"/>
              </a:rPr>
              <a:t>antara</a:t>
            </a:r>
            <a:r>
              <a:rPr sz="145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40" dirty="0">
                <a:solidFill>
                  <a:srgbClr val="272424"/>
                </a:solidFill>
                <a:latin typeface="Trebuchet MS"/>
                <a:cs typeface="Trebuchet MS"/>
              </a:rPr>
              <a:t>karyawan</a:t>
            </a:r>
            <a:r>
              <a:rPr sz="1450" i="1" spc="-14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90" dirty="0">
                <a:solidFill>
                  <a:srgbClr val="272424"/>
                </a:solidFill>
                <a:latin typeface="Trebuchet MS"/>
                <a:cs typeface="Trebuchet MS"/>
              </a:rPr>
              <a:t>tetap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25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5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dirty="0">
                <a:solidFill>
                  <a:srgbClr val="272424"/>
                </a:solidFill>
                <a:latin typeface="Trebuchet MS"/>
                <a:cs typeface="Trebuchet MS"/>
              </a:rPr>
              <a:t>magang</a:t>
            </a:r>
            <a:r>
              <a:rPr sz="1450" i="1" spc="-15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5" dirty="0">
                <a:solidFill>
                  <a:srgbClr val="272424"/>
                </a:solidFill>
                <a:latin typeface="Trebuchet MS"/>
                <a:cs typeface="Trebuchet MS"/>
              </a:rPr>
              <a:t>juga</a:t>
            </a:r>
            <a:r>
              <a:rPr sz="145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perlu</a:t>
            </a:r>
            <a:r>
              <a:rPr sz="145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diperhatikan.</a:t>
            </a:r>
            <a:r>
              <a:rPr sz="1450" i="1" spc="-13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Oleh</a:t>
            </a:r>
            <a:r>
              <a:rPr sz="145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45" dirty="0">
                <a:solidFill>
                  <a:srgbClr val="272424"/>
                </a:solidFill>
                <a:latin typeface="Trebuchet MS"/>
                <a:cs typeface="Trebuchet MS"/>
              </a:rPr>
              <a:t>karena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135" dirty="0">
                <a:solidFill>
                  <a:srgbClr val="272424"/>
                </a:solidFill>
                <a:latin typeface="Trebuchet MS"/>
                <a:cs typeface="Trebuchet MS"/>
              </a:rPr>
              <a:t>itu,</a:t>
            </a:r>
            <a:r>
              <a:rPr sz="145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5" dirty="0">
                <a:solidFill>
                  <a:srgbClr val="272424"/>
                </a:solidFill>
                <a:latin typeface="Trebuchet MS"/>
                <a:cs typeface="Trebuchet MS"/>
              </a:rPr>
              <a:t>strategi</a:t>
            </a:r>
            <a:r>
              <a:rPr sz="145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0" dirty="0">
                <a:solidFill>
                  <a:srgbClr val="272424"/>
                </a:solidFill>
                <a:latin typeface="Trebuchet MS"/>
                <a:cs typeface="Trebuchet MS"/>
              </a:rPr>
              <a:t>kesejahteraan</a:t>
            </a:r>
            <a:r>
              <a:rPr sz="145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di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BCA</a:t>
            </a:r>
            <a:r>
              <a:rPr sz="1450" i="1" spc="-7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0" dirty="0">
                <a:solidFill>
                  <a:srgbClr val="272424"/>
                </a:solidFill>
                <a:latin typeface="Trebuchet MS"/>
                <a:cs typeface="Trebuchet MS"/>
              </a:rPr>
              <a:t>merupakan</a:t>
            </a:r>
            <a:r>
              <a:rPr sz="145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5" dirty="0">
                <a:solidFill>
                  <a:srgbClr val="272424"/>
                </a:solidFill>
                <a:latin typeface="Trebuchet MS"/>
                <a:cs typeface="Trebuchet MS"/>
              </a:rPr>
              <a:t>investasi</a:t>
            </a:r>
            <a:r>
              <a:rPr sz="1450" i="1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0" dirty="0">
                <a:solidFill>
                  <a:srgbClr val="272424"/>
                </a:solidFill>
                <a:latin typeface="Trebuchet MS"/>
                <a:cs typeface="Trebuchet MS"/>
              </a:rPr>
              <a:t>penting</a:t>
            </a:r>
            <a:r>
              <a:rPr sz="1450" i="1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10" dirty="0">
                <a:solidFill>
                  <a:srgbClr val="272424"/>
                </a:solidFill>
                <a:latin typeface="Trebuchet MS"/>
                <a:cs typeface="Trebuchet MS"/>
              </a:rPr>
              <a:t>untuk </a:t>
            </a:r>
            <a:r>
              <a:rPr sz="1450" i="1" spc="-55" dirty="0">
                <a:solidFill>
                  <a:srgbClr val="272424"/>
                </a:solidFill>
                <a:latin typeface="Trebuchet MS"/>
                <a:cs typeface="Trebuchet MS"/>
              </a:rPr>
              <a:t>mempertahankan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95" dirty="0">
                <a:solidFill>
                  <a:srgbClr val="272424"/>
                </a:solidFill>
                <a:latin typeface="Trebuchet MS"/>
                <a:cs typeface="Trebuchet MS"/>
              </a:rPr>
              <a:t>talenta, </a:t>
            </a:r>
            <a:r>
              <a:rPr sz="1450" i="1" spc="-70" dirty="0">
                <a:solidFill>
                  <a:srgbClr val="272424"/>
                </a:solidFill>
                <a:latin typeface="Trebuchet MS"/>
                <a:cs typeface="Trebuchet MS"/>
              </a:rPr>
              <a:t>memperkuat</a:t>
            </a:r>
            <a:r>
              <a:rPr sz="145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0" dirty="0">
                <a:solidFill>
                  <a:srgbClr val="272424"/>
                </a:solidFill>
                <a:latin typeface="Trebuchet MS"/>
                <a:cs typeface="Trebuchet MS"/>
              </a:rPr>
              <a:t>employer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0" dirty="0">
                <a:solidFill>
                  <a:srgbClr val="272424"/>
                </a:solidFill>
                <a:latin typeface="Trebuchet MS"/>
                <a:cs typeface="Trebuchet MS"/>
              </a:rPr>
              <a:t>branding,</a:t>
            </a:r>
            <a:r>
              <a:rPr sz="1450" i="1" spc="-14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3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5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5" dirty="0">
                <a:solidFill>
                  <a:srgbClr val="272424"/>
                </a:solidFill>
                <a:latin typeface="Trebuchet MS"/>
                <a:cs typeface="Trebuchet MS"/>
              </a:rPr>
              <a:t>memastikan</a:t>
            </a:r>
            <a:r>
              <a:rPr sz="1450" i="1" spc="-13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5" dirty="0">
                <a:solidFill>
                  <a:srgbClr val="272424"/>
                </a:solidFill>
                <a:latin typeface="Trebuchet MS"/>
                <a:cs typeface="Trebuchet MS"/>
              </a:rPr>
              <a:t>keberlanjutan</a:t>
            </a:r>
            <a:r>
              <a:rPr sz="145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5" dirty="0">
                <a:solidFill>
                  <a:srgbClr val="272424"/>
                </a:solidFill>
                <a:latin typeface="Trebuchet MS"/>
                <a:cs typeface="Trebuchet MS"/>
              </a:rPr>
              <a:t>bisnis</a:t>
            </a:r>
            <a:r>
              <a:rPr sz="1450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di</a:t>
            </a:r>
            <a:r>
              <a:rPr sz="1450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0" dirty="0">
                <a:solidFill>
                  <a:srgbClr val="272424"/>
                </a:solidFill>
                <a:latin typeface="Trebuchet MS"/>
                <a:cs typeface="Trebuchet MS"/>
              </a:rPr>
              <a:t>era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10" dirty="0">
                <a:solidFill>
                  <a:srgbClr val="272424"/>
                </a:solidFill>
                <a:latin typeface="Trebuchet MS"/>
                <a:cs typeface="Trebuchet MS"/>
              </a:rPr>
              <a:t>digital.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52209" y="796239"/>
            <a:ext cx="638746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u="sng" dirty="0" err="1">
                <a:latin typeface="Arial Black" panose="020B0A04020102020204" pitchFamily="34" charset="0"/>
              </a:rPr>
              <a:t>M</a:t>
            </a:r>
            <a:r>
              <a:rPr lang="en-US" sz="2400" u="sng" dirty="0" err="1">
                <a:latin typeface="Arial Black" panose="020B0A04020102020204" pitchFamily="34" charset="0"/>
              </a:rPr>
              <a:t>emahami</a:t>
            </a:r>
            <a:r>
              <a:rPr lang="en-US" sz="2400" u="sng" dirty="0">
                <a:latin typeface="Arial Black" panose="020B0A04020102020204" pitchFamily="34" charset="0"/>
              </a:rPr>
              <a:t> </a:t>
            </a:r>
            <a:r>
              <a:rPr lang="en-US" sz="2400" u="sng" dirty="0" err="1">
                <a:latin typeface="Arial Black" panose="020B0A04020102020204" pitchFamily="34" charset="0"/>
              </a:rPr>
              <a:t>Kesejahteraan</a:t>
            </a:r>
            <a:r>
              <a:rPr lang="en-US" sz="2400" u="sng" dirty="0">
                <a:latin typeface="Arial Black" panose="020B0A04020102020204" pitchFamily="34" charset="0"/>
              </a:rPr>
              <a:t> </a:t>
            </a:r>
            <a:r>
              <a:rPr lang="en-US" sz="2400" u="sng" dirty="0" err="1">
                <a:latin typeface="Arial Black" panose="020B0A04020102020204" pitchFamily="34" charset="0"/>
              </a:rPr>
              <a:t>Karyawan</a:t>
            </a:r>
            <a:endParaRPr sz="2400" u="sng" dirty="0">
              <a:latin typeface="Arial Black" panose="020B0A040201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41541" y="1566799"/>
            <a:ext cx="3731260" cy="1793875"/>
            <a:chOff x="6241541" y="1566799"/>
            <a:chExt cx="3731260" cy="1793875"/>
          </a:xfrm>
        </p:grpSpPr>
        <p:sp>
          <p:nvSpPr>
            <p:cNvPr id="5" name="object 5"/>
            <p:cNvSpPr/>
            <p:nvPr/>
          </p:nvSpPr>
          <p:spPr>
            <a:xfrm>
              <a:off x="6264401" y="1578229"/>
              <a:ext cx="3696970" cy="1771014"/>
            </a:xfrm>
            <a:custGeom>
              <a:avLst/>
              <a:gdLst/>
              <a:ahLst/>
              <a:cxnLst/>
              <a:rect l="l" t="t" r="r" b="b"/>
              <a:pathLst>
                <a:path w="3696970" h="1771014">
                  <a:moveTo>
                    <a:pt x="0" y="109727"/>
                  </a:moveTo>
                  <a:lnTo>
                    <a:pt x="8608" y="66972"/>
                  </a:lnTo>
                  <a:lnTo>
                    <a:pt x="32099" y="32099"/>
                  </a:lnTo>
                  <a:lnTo>
                    <a:pt x="66972" y="8608"/>
                  </a:lnTo>
                  <a:lnTo>
                    <a:pt x="109727" y="0"/>
                  </a:lnTo>
                  <a:lnTo>
                    <a:pt x="3586988" y="0"/>
                  </a:lnTo>
                  <a:lnTo>
                    <a:pt x="3629689" y="8608"/>
                  </a:lnTo>
                  <a:lnTo>
                    <a:pt x="3664569" y="32099"/>
                  </a:lnTo>
                  <a:lnTo>
                    <a:pt x="3688089" y="66972"/>
                  </a:lnTo>
                  <a:lnTo>
                    <a:pt x="3696716" y="109727"/>
                  </a:lnTo>
                  <a:lnTo>
                    <a:pt x="3696716" y="1661160"/>
                  </a:lnTo>
                  <a:lnTo>
                    <a:pt x="3688089" y="1703861"/>
                  </a:lnTo>
                  <a:lnTo>
                    <a:pt x="3664569" y="1738741"/>
                  </a:lnTo>
                  <a:lnTo>
                    <a:pt x="3629689" y="1762261"/>
                  </a:lnTo>
                  <a:lnTo>
                    <a:pt x="3586988" y="1770888"/>
                  </a:lnTo>
                  <a:lnTo>
                    <a:pt x="109727" y="1770888"/>
                  </a:lnTo>
                  <a:lnTo>
                    <a:pt x="66972" y="1762261"/>
                  </a:lnTo>
                  <a:lnTo>
                    <a:pt x="32099" y="1738741"/>
                  </a:lnTo>
                  <a:lnTo>
                    <a:pt x="8608" y="1703861"/>
                  </a:lnTo>
                  <a:lnTo>
                    <a:pt x="0" y="1661160"/>
                  </a:lnTo>
                  <a:lnTo>
                    <a:pt x="0" y="109727"/>
                  </a:lnTo>
                  <a:close/>
                </a:path>
              </a:pathLst>
            </a:custGeom>
            <a:ln w="2286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1541" y="1578229"/>
              <a:ext cx="91439" cy="177088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504302" y="1774063"/>
            <a:ext cx="3075434" cy="1238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95" dirty="0" err="1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-195" dirty="0" err="1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efinisi</a:t>
            </a:r>
            <a:r>
              <a:rPr lang="en-US" sz="2000" spc="-1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Andre F. </a:t>
            </a:r>
            <a:r>
              <a:rPr lang="en-US" sz="2000" spc="-195" dirty="0" err="1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Sikulu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600" spc="-75" dirty="0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Kesejahteraan</a:t>
            </a:r>
            <a:r>
              <a:rPr sz="1600" spc="-80" dirty="0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600" spc="-35" dirty="0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karyawan</a:t>
            </a:r>
            <a:r>
              <a:rPr sz="1600" spc="-120" dirty="0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600" spc="-40" dirty="0" err="1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adalah</a:t>
            </a:r>
            <a:r>
              <a:rPr sz="1600" spc="-95" dirty="0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balas</a:t>
            </a:r>
            <a:r>
              <a:rPr lang="en-US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600" spc="-55" dirty="0" err="1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jasa</a:t>
            </a:r>
            <a:r>
              <a:rPr sz="1600" spc="-114" dirty="0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non-</a:t>
            </a:r>
            <a:r>
              <a:rPr sz="1600" spc="-45" dirty="0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upah</a:t>
            </a:r>
            <a:r>
              <a:rPr sz="1600" spc="-114" dirty="0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yang</a:t>
            </a:r>
            <a:r>
              <a:rPr sz="1600" spc="-100" dirty="0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600" spc="-85" dirty="0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diterima</a:t>
            </a:r>
            <a:r>
              <a:rPr sz="1600" spc="-145" dirty="0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7242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pekerja.</a:t>
            </a:r>
            <a:endParaRPr sz="16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32694" y="1566799"/>
            <a:ext cx="3731260" cy="1793875"/>
            <a:chOff x="10132694" y="1566799"/>
            <a:chExt cx="3731260" cy="1793875"/>
          </a:xfrm>
        </p:grpSpPr>
        <p:sp>
          <p:nvSpPr>
            <p:cNvPr id="9" name="object 9"/>
            <p:cNvSpPr/>
            <p:nvPr/>
          </p:nvSpPr>
          <p:spPr>
            <a:xfrm>
              <a:off x="10155554" y="1578229"/>
              <a:ext cx="3696970" cy="1771014"/>
            </a:xfrm>
            <a:custGeom>
              <a:avLst/>
              <a:gdLst/>
              <a:ahLst/>
              <a:cxnLst/>
              <a:rect l="l" t="t" r="r" b="b"/>
              <a:pathLst>
                <a:path w="3696969" h="1771014">
                  <a:moveTo>
                    <a:pt x="0" y="109727"/>
                  </a:moveTo>
                  <a:lnTo>
                    <a:pt x="8626" y="66972"/>
                  </a:lnTo>
                  <a:lnTo>
                    <a:pt x="32146" y="32099"/>
                  </a:lnTo>
                  <a:lnTo>
                    <a:pt x="67026" y="8608"/>
                  </a:lnTo>
                  <a:lnTo>
                    <a:pt x="109727" y="0"/>
                  </a:lnTo>
                  <a:lnTo>
                    <a:pt x="3587114" y="0"/>
                  </a:lnTo>
                  <a:lnTo>
                    <a:pt x="3629870" y="8608"/>
                  </a:lnTo>
                  <a:lnTo>
                    <a:pt x="3664743" y="32099"/>
                  </a:lnTo>
                  <a:lnTo>
                    <a:pt x="3688234" y="66972"/>
                  </a:lnTo>
                  <a:lnTo>
                    <a:pt x="3696843" y="109727"/>
                  </a:lnTo>
                  <a:lnTo>
                    <a:pt x="3696843" y="1661160"/>
                  </a:lnTo>
                  <a:lnTo>
                    <a:pt x="3688234" y="1703861"/>
                  </a:lnTo>
                  <a:lnTo>
                    <a:pt x="3664743" y="1738741"/>
                  </a:lnTo>
                  <a:lnTo>
                    <a:pt x="3629870" y="1762261"/>
                  </a:lnTo>
                  <a:lnTo>
                    <a:pt x="3587114" y="1770888"/>
                  </a:lnTo>
                  <a:lnTo>
                    <a:pt x="109727" y="1770888"/>
                  </a:lnTo>
                  <a:lnTo>
                    <a:pt x="67026" y="1762261"/>
                  </a:lnTo>
                  <a:lnTo>
                    <a:pt x="32146" y="1738741"/>
                  </a:lnTo>
                  <a:lnTo>
                    <a:pt x="8626" y="1703861"/>
                  </a:lnTo>
                  <a:lnTo>
                    <a:pt x="0" y="1661160"/>
                  </a:lnTo>
                  <a:lnTo>
                    <a:pt x="0" y="109727"/>
                  </a:lnTo>
                  <a:close/>
                </a:path>
              </a:pathLst>
            </a:custGeom>
            <a:ln w="2286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32694" y="1578229"/>
              <a:ext cx="91438" cy="177088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429747" y="1774063"/>
            <a:ext cx="3049905" cy="1588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95" dirty="0" err="1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-195" dirty="0" err="1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efinisi</a:t>
            </a:r>
            <a:r>
              <a:rPr lang="en-US" sz="2000" spc="-1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Mutiara </a:t>
            </a:r>
            <a:r>
              <a:rPr lang="en-US" sz="2000" spc="-195" dirty="0" err="1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Pangabean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92075">
              <a:lnSpc>
                <a:spcPct val="139700"/>
              </a:lnSpc>
              <a:spcBef>
                <a:spcPts val="690"/>
              </a:spcBef>
            </a:pPr>
            <a:r>
              <a:rPr sz="1400" spc="-75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Kesejahteraan</a:t>
            </a:r>
            <a:r>
              <a:rPr sz="1400" spc="-60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00" spc="-40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pegawai</a:t>
            </a:r>
            <a:r>
              <a:rPr sz="1400" spc="-75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00" spc="-10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mencakup </a:t>
            </a:r>
            <a:r>
              <a:rPr sz="1400" spc="-45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semua</a:t>
            </a:r>
            <a:r>
              <a:rPr sz="1400" spc="-105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00" spc="-30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penghargaan</a:t>
            </a:r>
            <a:r>
              <a:rPr sz="1400" spc="-114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00" spc="-10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uang</a:t>
            </a:r>
            <a:r>
              <a:rPr sz="1400" spc="-120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00" spc="-25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yang</a:t>
            </a:r>
            <a:r>
              <a:rPr sz="1400" spc="-110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00" spc="-55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tidak </a:t>
            </a:r>
            <a:r>
              <a:rPr sz="1400" spc="-45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dibayarkan</a:t>
            </a:r>
            <a:r>
              <a:rPr sz="1400" spc="-150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00" spc="-10" dirty="0">
                <a:solidFill>
                  <a:srgbClr val="272424"/>
                </a:solidFill>
                <a:latin typeface="Arial Black" panose="020B0A04020102020204" pitchFamily="34" charset="0"/>
                <a:cs typeface="Trebuchet MS"/>
              </a:rPr>
              <a:t>langsung.</a:t>
            </a:r>
            <a:endParaRPr sz="1400" dirty="0">
              <a:latin typeface="Arial Black" panose="020B0A04020102020204" pitchFamily="34" charset="0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41541" y="3532123"/>
            <a:ext cx="3731260" cy="2105025"/>
            <a:chOff x="6241541" y="3532123"/>
            <a:chExt cx="3731260" cy="2105025"/>
          </a:xfrm>
        </p:grpSpPr>
        <p:sp>
          <p:nvSpPr>
            <p:cNvPr id="13" name="object 13"/>
            <p:cNvSpPr/>
            <p:nvPr/>
          </p:nvSpPr>
          <p:spPr>
            <a:xfrm>
              <a:off x="6264401" y="3543553"/>
              <a:ext cx="3696970" cy="2082164"/>
            </a:xfrm>
            <a:custGeom>
              <a:avLst/>
              <a:gdLst/>
              <a:ahLst/>
              <a:cxnLst/>
              <a:rect l="l" t="t" r="r" b="b"/>
              <a:pathLst>
                <a:path w="3696970" h="2082164">
                  <a:moveTo>
                    <a:pt x="0" y="109728"/>
                  </a:moveTo>
                  <a:lnTo>
                    <a:pt x="8608" y="67026"/>
                  </a:lnTo>
                  <a:lnTo>
                    <a:pt x="32099" y="32146"/>
                  </a:lnTo>
                  <a:lnTo>
                    <a:pt x="66972" y="8626"/>
                  </a:lnTo>
                  <a:lnTo>
                    <a:pt x="109727" y="0"/>
                  </a:lnTo>
                  <a:lnTo>
                    <a:pt x="3586988" y="0"/>
                  </a:lnTo>
                  <a:lnTo>
                    <a:pt x="3629689" y="8626"/>
                  </a:lnTo>
                  <a:lnTo>
                    <a:pt x="3664569" y="32146"/>
                  </a:lnTo>
                  <a:lnTo>
                    <a:pt x="3688089" y="67026"/>
                  </a:lnTo>
                  <a:lnTo>
                    <a:pt x="3696716" y="109728"/>
                  </a:lnTo>
                  <a:lnTo>
                    <a:pt x="3696716" y="1972437"/>
                  </a:lnTo>
                  <a:lnTo>
                    <a:pt x="3688089" y="2015138"/>
                  </a:lnTo>
                  <a:lnTo>
                    <a:pt x="3664569" y="2050018"/>
                  </a:lnTo>
                  <a:lnTo>
                    <a:pt x="3629689" y="2073538"/>
                  </a:lnTo>
                  <a:lnTo>
                    <a:pt x="3586988" y="2082165"/>
                  </a:lnTo>
                  <a:lnTo>
                    <a:pt x="109727" y="2082165"/>
                  </a:lnTo>
                  <a:lnTo>
                    <a:pt x="66972" y="2073538"/>
                  </a:lnTo>
                  <a:lnTo>
                    <a:pt x="32099" y="2050018"/>
                  </a:lnTo>
                  <a:lnTo>
                    <a:pt x="8608" y="2015138"/>
                  </a:lnTo>
                  <a:lnTo>
                    <a:pt x="0" y="1972437"/>
                  </a:lnTo>
                  <a:lnTo>
                    <a:pt x="0" y="109728"/>
                  </a:lnTo>
                  <a:close/>
                </a:path>
              </a:pathLst>
            </a:custGeom>
            <a:ln w="2286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1541" y="3543553"/>
              <a:ext cx="91439" cy="208216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6252209" y="3739641"/>
            <a:ext cx="7521575" cy="42138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</a:t>
            </a:r>
            <a:r>
              <a:rPr lang="en-US" sz="2000" spc="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000" spc="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</a:p>
          <a:p>
            <a:pPr marL="298450" marR="4181475">
              <a:lnSpc>
                <a:spcPct val="139400"/>
              </a:lnSpc>
              <a:spcBef>
                <a:spcPts val="695"/>
              </a:spcBef>
            </a:pPr>
            <a:r>
              <a:rPr sz="1400" spc="-55" dirty="0">
                <a:latin typeface="Arial Black" panose="020B0A04020102020204" pitchFamily="34" charset="0"/>
                <a:cs typeface="Times New Roman" panose="02020603050405020304" pitchFamily="18" charset="0"/>
              </a:rPr>
              <a:t>Pemenuhan </a:t>
            </a:r>
            <a:r>
              <a:rPr sz="1400" spc="-70" dirty="0">
                <a:latin typeface="Arial Black" panose="020B0A04020102020204" pitchFamily="34" charset="0"/>
                <a:cs typeface="Times New Roman" panose="02020603050405020304" pitchFamily="18" charset="0"/>
              </a:rPr>
              <a:t>kebutuhan </a:t>
            </a:r>
            <a:r>
              <a:rPr sz="1400" spc="-55" dirty="0">
                <a:latin typeface="Arial Black" panose="020B0A04020102020204" pitchFamily="34" charset="0"/>
                <a:cs typeface="Times New Roman" panose="02020603050405020304" pitchFamily="18" charset="0"/>
              </a:rPr>
              <a:t>jasmaniah</a:t>
            </a:r>
            <a:r>
              <a:rPr sz="1400" spc="-95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400" spc="-25" dirty="0">
                <a:latin typeface="Arial Black" panose="020B0A04020102020204" pitchFamily="34" charset="0"/>
                <a:cs typeface="Times New Roman" panose="02020603050405020304" pitchFamily="18" charset="0"/>
              </a:rPr>
              <a:t>dan </a:t>
            </a:r>
            <a:r>
              <a:rPr sz="1400" spc="-55" dirty="0">
                <a:latin typeface="Arial Black" panose="020B0A04020102020204" pitchFamily="34" charset="0"/>
                <a:cs typeface="Times New Roman" panose="02020603050405020304" pitchFamily="18" charset="0"/>
              </a:rPr>
              <a:t>rohaniah</a:t>
            </a:r>
            <a:r>
              <a:rPr sz="1400" spc="-12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400" spc="-80" dirty="0">
                <a:latin typeface="Arial Black" panose="020B0A04020102020204" pitchFamily="34" charset="0"/>
                <a:cs typeface="Times New Roman" panose="02020603050405020304" pitchFamily="18" charset="0"/>
              </a:rPr>
              <a:t>untuk</a:t>
            </a:r>
            <a:r>
              <a:rPr sz="1400" spc="-11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Arial Black" panose="020B0A04020102020204" pitchFamily="34" charset="0"/>
                <a:cs typeface="Times New Roman" panose="02020603050405020304" pitchFamily="18" charset="0"/>
              </a:rPr>
              <a:t>meningkatkan </a:t>
            </a:r>
            <a:r>
              <a:rPr sz="1400" spc="-75" dirty="0">
                <a:latin typeface="Arial Black" panose="020B0A04020102020204" pitchFamily="34" charset="0"/>
                <a:cs typeface="Times New Roman" panose="02020603050405020304" pitchFamily="18" charset="0"/>
              </a:rPr>
              <a:t>produktivitas</a:t>
            </a:r>
            <a:r>
              <a:rPr sz="1400" spc="-14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400" spc="-40" dirty="0">
                <a:latin typeface="Arial Black" panose="020B0A04020102020204" pitchFamily="34" charset="0"/>
                <a:cs typeface="Times New Roman" panose="02020603050405020304" pitchFamily="18" charset="0"/>
              </a:rPr>
              <a:t>dalam</a:t>
            </a:r>
            <a:r>
              <a:rPr sz="1400" spc="-1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400" spc="-45" dirty="0">
                <a:latin typeface="Arial Black" panose="020B0A04020102020204" pitchFamily="34" charset="0"/>
                <a:cs typeface="Times New Roman" panose="02020603050405020304" pitchFamily="18" charset="0"/>
              </a:rPr>
              <a:t>lingkungan</a:t>
            </a:r>
            <a:r>
              <a:rPr sz="1400" spc="-9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Arial Black" panose="020B0A04020102020204" pitchFamily="34" charset="0"/>
                <a:cs typeface="Times New Roman" panose="02020603050405020304" pitchFamily="18" charset="0"/>
              </a:rPr>
              <a:t>kerja yang</a:t>
            </a:r>
            <a:r>
              <a:rPr sz="1400" spc="-13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400" spc="-25" dirty="0">
                <a:latin typeface="Arial Black" panose="020B0A04020102020204" pitchFamily="34" charset="0"/>
                <a:cs typeface="Times New Roman" panose="02020603050405020304" pitchFamily="18" charset="0"/>
              </a:rPr>
              <a:t>aman</a:t>
            </a:r>
            <a:r>
              <a:rPr sz="1400" spc="-145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Arial Black" panose="020B0A04020102020204" pitchFamily="34" charset="0"/>
                <a:cs typeface="Times New Roman" panose="02020603050405020304" pitchFamily="18" charset="0"/>
              </a:rPr>
              <a:t>dan</a:t>
            </a:r>
            <a:r>
              <a:rPr sz="1400" spc="-135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Arial Black" panose="020B0A04020102020204" pitchFamily="34" charset="0"/>
                <a:cs typeface="Times New Roman" panose="02020603050405020304" pitchFamily="18" charset="0"/>
              </a:rPr>
              <a:t>sehat.</a:t>
            </a:r>
            <a:endParaRPr sz="1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500" dirty="0">
              <a:latin typeface="Trebuchet MS"/>
              <a:cs typeface="Trebuchet MS"/>
            </a:endParaRPr>
          </a:p>
          <a:p>
            <a:pPr marL="12700" marR="5080">
              <a:lnSpc>
                <a:spcPct val="139200"/>
              </a:lnSpc>
            </a:pPr>
            <a:r>
              <a:rPr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karyawan,</a:t>
            </a:r>
            <a:r>
              <a:rPr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 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kompensasi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langsung, 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krusial</a:t>
            </a:r>
            <a:r>
              <a:rPr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manusia.</a:t>
            </a:r>
            <a:r>
              <a:rPr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tentang 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gaji, tetapi</a:t>
            </a:r>
            <a:r>
              <a:rPr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penghargaan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untuk 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semangat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kerja,</a:t>
            </a:r>
            <a:r>
              <a:rPr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loyalitas,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produktivitas</a:t>
            </a:r>
            <a:r>
              <a:rPr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karyawan.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mencakup 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tunjangan,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bonus,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melengkapi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upah</a:t>
            </a:r>
            <a:r>
              <a:rPr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pokok.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ction Button: Sound 16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A7DD1586-7DE7-B5D2-23EC-18A7079B6A29}"/>
              </a:ext>
            </a:extLst>
          </p:cNvPr>
          <p:cNvSpPr/>
          <p:nvPr/>
        </p:nvSpPr>
        <p:spPr>
          <a:xfrm>
            <a:off x="609600" y="1601089"/>
            <a:ext cx="4846324" cy="4024628"/>
          </a:xfrm>
          <a:prstGeom prst="actionButtonSou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161" y="317118"/>
            <a:ext cx="9467519" cy="479747"/>
          </a:xfrm>
          <a:prstGeom prst="rect">
            <a:avLst/>
          </a:prstGeom>
        </p:spPr>
        <p:txBody>
          <a:bodyPr vert="horz" wrap="square" lIns="0" tIns="116967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00"/>
              </a:spcBef>
            </a:pPr>
            <a:r>
              <a:rPr sz="2350" u="sng" spc="160" dirty="0">
                <a:latin typeface="Arial Black" panose="020B0A04020102020204" pitchFamily="34" charset="0"/>
              </a:rPr>
              <a:t>T</a:t>
            </a:r>
            <a:r>
              <a:rPr lang="en-US" sz="2350" u="sng" spc="160" dirty="0">
                <a:latin typeface="Arial Black" panose="020B0A04020102020204" pitchFamily="34" charset="0"/>
              </a:rPr>
              <a:t>ujuan &amp; Manfaat Program </a:t>
            </a:r>
            <a:r>
              <a:rPr lang="en-US" sz="2350" u="sng" spc="160" dirty="0" err="1">
                <a:latin typeface="Arial Black" panose="020B0A04020102020204" pitchFamily="34" charset="0"/>
              </a:rPr>
              <a:t>Kesejahteraan</a:t>
            </a:r>
            <a:endParaRPr sz="2350" u="sng" dirty="0"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4695" y="1206500"/>
            <a:ext cx="21767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0" dirty="0">
                <a:solidFill>
                  <a:srgbClr val="D63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spc="120" dirty="0">
                <a:solidFill>
                  <a:srgbClr val="D63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ujuan Utama 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3420" y="1694814"/>
            <a:ext cx="372110" cy="372110"/>
            <a:chOff x="643420" y="1694814"/>
            <a:chExt cx="372110" cy="372110"/>
          </a:xfrm>
        </p:grpSpPr>
        <p:sp>
          <p:nvSpPr>
            <p:cNvPr id="5" name="object 5"/>
            <p:cNvSpPr/>
            <p:nvPr/>
          </p:nvSpPr>
          <p:spPr>
            <a:xfrm>
              <a:off x="647230" y="1698624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89">
                  <a:moveTo>
                    <a:pt x="296011" y="0"/>
                  </a:moveTo>
                  <a:lnTo>
                    <a:pt x="67957" y="0"/>
                  </a:lnTo>
                  <a:lnTo>
                    <a:pt x="41501" y="5347"/>
                  </a:lnTo>
                  <a:lnTo>
                    <a:pt x="19900" y="19923"/>
                  </a:lnTo>
                  <a:lnTo>
                    <a:pt x="5339" y="41523"/>
                  </a:lnTo>
                  <a:lnTo>
                    <a:pt x="0" y="67945"/>
                  </a:lnTo>
                  <a:lnTo>
                    <a:pt x="0" y="296037"/>
                  </a:lnTo>
                  <a:lnTo>
                    <a:pt x="5339" y="322512"/>
                  </a:lnTo>
                  <a:lnTo>
                    <a:pt x="19900" y="344106"/>
                  </a:lnTo>
                  <a:lnTo>
                    <a:pt x="41501" y="358651"/>
                  </a:lnTo>
                  <a:lnTo>
                    <a:pt x="67957" y="363982"/>
                  </a:lnTo>
                  <a:lnTo>
                    <a:pt x="296011" y="363982"/>
                  </a:lnTo>
                  <a:lnTo>
                    <a:pt x="322462" y="358651"/>
                  </a:lnTo>
                  <a:lnTo>
                    <a:pt x="344063" y="344106"/>
                  </a:lnTo>
                  <a:lnTo>
                    <a:pt x="358628" y="322512"/>
                  </a:lnTo>
                  <a:lnTo>
                    <a:pt x="363969" y="296037"/>
                  </a:lnTo>
                  <a:lnTo>
                    <a:pt x="363969" y="67945"/>
                  </a:lnTo>
                  <a:lnTo>
                    <a:pt x="358628" y="41523"/>
                  </a:lnTo>
                  <a:lnTo>
                    <a:pt x="344063" y="19923"/>
                  </a:lnTo>
                  <a:lnTo>
                    <a:pt x="322462" y="5347"/>
                  </a:lnTo>
                  <a:lnTo>
                    <a:pt x="296011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7230" y="1698624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89">
                  <a:moveTo>
                    <a:pt x="0" y="67945"/>
                  </a:moveTo>
                  <a:lnTo>
                    <a:pt x="5339" y="41523"/>
                  </a:lnTo>
                  <a:lnTo>
                    <a:pt x="19900" y="19923"/>
                  </a:lnTo>
                  <a:lnTo>
                    <a:pt x="41501" y="5347"/>
                  </a:lnTo>
                  <a:lnTo>
                    <a:pt x="67957" y="0"/>
                  </a:lnTo>
                  <a:lnTo>
                    <a:pt x="296011" y="0"/>
                  </a:lnTo>
                  <a:lnTo>
                    <a:pt x="322462" y="5347"/>
                  </a:lnTo>
                  <a:lnTo>
                    <a:pt x="344063" y="19923"/>
                  </a:lnTo>
                  <a:lnTo>
                    <a:pt x="358628" y="41523"/>
                  </a:lnTo>
                  <a:lnTo>
                    <a:pt x="363969" y="67945"/>
                  </a:lnTo>
                  <a:lnTo>
                    <a:pt x="363969" y="296037"/>
                  </a:lnTo>
                  <a:lnTo>
                    <a:pt x="358628" y="322512"/>
                  </a:lnTo>
                  <a:lnTo>
                    <a:pt x="344063" y="344106"/>
                  </a:lnTo>
                  <a:lnTo>
                    <a:pt x="322462" y="358651"/>
                  </a:lnTo>
                  <a:lnTo>
                    <a:pt x="296011" y="363982"/>
                  </a:lnTo>
                  <a:lnTo>
                    <a:pt x="67957" y="363982"/>
                  </a:lnTo>
                  <a:lnTo>
                    <a:pt x="41501" y="358651"/>
                  </a:lnTo>
                  <a:lnTo>
                    <a:pt x="19900" y="344106"/>
                  </a:lnTo>
                  <a:lnTo>
                    <a:pt x="5339" y="322512"/>
                  </a:lnTo>
                  <a:lnTo>
                    <a:pt x="0" y="296037"/>
                  </a:lnTo>
                  <a:lnTo>
                    <a:pt x="0" y="67945"/>
                  </a:lnTo>
                  <a:close/>
                </a:path>
              </a:pathLst>
            </a:custGeom>
            <a:ln w="762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7834" y="1675256"/>
            <a:ext cx="1435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0" dirty="0">
                <a:solidFill>
                  <a:srgbClr val="272424"/>
                </a:solidFill>
                <a:latin typeface="Arial MT"/>
                <a:cs typeface="Arial MT"/>
              </a:rPr>
              <a:t>1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0475" y="1739011"/>
            <a:ext cx="3613150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 err="1">
                <a:solidFill>
                  <a:srgbClr val="272424"/>
                </a:solidFill>
                <a:latin typeface="Arial MT"/>
                <a:cs typeface="Arial MT"/>
              </a:rPr>
              <a:t>M</a:t>
            </a:r>
            <a:r>
              <a:rPr lang="en-US" sz="1450" b="1" dirty="0" err="1">
                <a:solidFill>
                  <a:srgbClr val="272424"/>
                </a:solidFill>
                <a:latin typeface="Arial MT"/>
                <a:cs typeface="Arial MT"/>
              </a:rPr>
              <a:t>eningkatkan</a:t>
            </a:r>
            <a:r>
              <a:rPr lang="en-US" sz="1450" b="1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450" b="1" dirty="0" err="1">
                <a:solidFill>
                  <a:srgbClr val="272424"/>
                </a:solidFill>
                <a:latin typeface="Arial MT"/>
                <a:cs typeface="Arial MT"/>
              </a:rPr>
              <a:t>Kesetiaan</a:t>
            </a:r>
            <a:r>
              <a:rPr lang="en-US" sz="1450" b="1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endParaRPr sz="145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400" i="1" spc="-45" dirty="0">
                <a:solidFill>
                  <a:srgbClr val="27242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Membangun</a:t>
            </a:r>
            <a:r>
              <a:rPr sz="1400" i="1" spc="-20" dirty="0">
                <a:solidFill>
                  <a:srgbClr val="27242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sz="1400" i="1" spc="-70" dirty="0">
                <a:solidFill>
                  <a:srgbClr val="27242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keterikatan</a:t>
            </a:r>
            <a:r>
              <a:rPr sz="1400" i="1" spc="-60" dirty="0">
                <a:solidFill>
                  <a:srgbClr val="27242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pegawai</a:t>
            </a:r>
            <a:r>
              <a:rPr sz="1400" i="1" spc="-30" dirty="0">
                <a:solidFill>
                  <a:srgbClr val="27242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sz="1400" i="1" spc="-35" dirty="0">
                <a:solidFill>
                  <a:srgbClr val="27242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kepada</a:t>
            </a:r>
            <a:r>
              <a:rPr sz="1400" i="1" spc="-40" dirty="0">
                <a:solidFill>
                  <a:srgbClr val="27242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sz="1400" i="1" spc="-35" dirty="0">
                <a:solidFill>
                  <a:srgbClr val="27242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perusahaan</a:t>
            </a:r>
            <a:r>
              <a:rPr sz="1400" i="1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3420" y="2732658"/>
            <a:ext cx="372110" cy="371475"/>
            <a:chOff x="643420" y="2732658"/>
            <a:chExt cx="372110" cy="371475"/>
          </a:xfrm>
        </p:grpSpPr>
        <p:sp>
          <p:nvSpPr>
            <p:cNvPr id="10" name="object 10"/>
            <p:cNvSpPr/>
            <p:nvPr/>
          </p:nvSpPr>
          <p:spPr>
            <a:xfrm>
              <a:off x="647230" y="2736468"/>
              <a:ext cx="364490" cy="363855"/>
            </a:xfrm>
            <a:custGeom>
              <a:avLst/>
              <a:gdLst/>
              <a:ahLst/>
              <a:cxnLst/>
              <a:rect l="l" t="t" r="r" b="b"/>
              <a:pathLst>
                <a:path w="364490" h="363855">
                  <a:moveTo>
                    <a:pt x="296011" y="0"/>
                  </a:moveTo>
                  <a:lnTo>
                    <a:pt x="67957" y="0"/>
                  </a:lnTo>
                  <a:lnTo>
                    <a:pt x="41501" y="5330"/>
                  </a:lnTo>
                  <a:lnTo>
                    <a:pt x="19900" y="19875"/>
                  </a:lnTo>
                  <a:lnTo>
                    <a:pt x="5339" y="41469"/>
                  </a:lnTo>
                  <a:lnTo>
                    <a:pt x="0" y="67944"/>
                  </a:lnTo>
                  <a:lnTo>
                    <a:pt x="0" y="295909"/>
                  </a:lnTo>
                  <a:lnTo>
                    <a:pt x="5339" y="322385"/>
                  </a:lnTo>
                  <a:lnTo>
                    <a:pt x="19900" y="343979"/>
                  </a:lnTo>
                  <a:lnTo>
                    <a:pt x="41501" y="358524"/>
                  </a:lnTo>
                  <a:lnTo>
                    <a:pt x="67957" y="363854"/>
                  </a:lnTo>
                  <a:lnTo>
                    <a:pt x="296011" y="363854"/>
                  </a:lnTo>
                  <a:lnTo>
                    <a:pt x="322462" y="358524"/>
                  </a:lnTo>
                  <a:lnTo>
                    <a:pt x="344063" y="343979"/>
                  </a:lnTo>
                  <a:lnTo>
                    <a:pt x="358628" y="322385"/>
                  </a:lnTo>
                  <a:lnTo>
                    <a:pt x="363969" y="295909"/>
                  </a:lnTo>
                  <a:lnTo>
                    <a:pt x="363969" y="67944"/>
                  </a:lnTo>
                  <a:lnTo>
                    <a:pt x="358628" y="41469"/>
                  </a:lnTo>
                  <a:lnTo>
                    <a:pt x="344063" y="19875"/>
                  </a:lnTo>
                  <a:lnTo>
                    <a:pt x="322462" y="5330"/>
                  </a:lnTo>
                  <a:lnTo>
                    <a:pt x="296011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230" y="2736468"/>
              <a:ext cx="364490" cy="363855"/>
            </a:xfrm>
            <a:custGeom>
              <a:avLst/>
              <a:gdLst/>
              <a:ahLst/>
              <a:cxnLst/>
              <a:rect l="l" t="t" r="r" b="b"/>
              <a:pathLst>
                <a:path w="364490" h="363855">
                  <a:moveTo>
                    <a:pt x="0" y="67944"/>
                  </a:moveTo>
                  <a:lnTo>
                    <a:pt x="5339" y="41469"/>
                  </a:lnTo>
                  <a:lnTo>
                    <a:pt x="19900" y="19875"/>
                  </a:lnTo>
                  <a:lnTo>
                    <a:pt x="41501" y="5330"/>
                  </a:lnTo>
                  <a:lnTo>
                    <a:pt x="67957" y="0"/>
                  </a:lnTo>
                  <a:lnTo>
                    <a:pt x="296011" y="0"/>
                  </a:lnTo>
                  <a:lnTo>
                    <a:pt x="322462" y="5330"/>
                  </a:lnTo>
                  <a:lnTo>
                    <a:pt x="344063" y="19875"/>
                  </a:lnTo>
                  <a:lnTo>
                    <a:pt x="358628" y="41469"/>
                  </a:lnTo>
                  <a:lnTo>
                    <a:pt x="363969" y="67944"/>
                  </a:lnTo>
                  <a:lnTo>
                    <a:pt x="363969" y="295909"/>
                  </a:lnTo>
                  <a:lnTo>
                    <a:pt x="358628" y="322385"/>
                  </a:lnTo>
                  <a:lnTo>
                    <a:pt x="344063" y="343979"/>
                  </a:lnTo>
                  <a:lnTo>
                    <a:pt x="322462" y="358524"/>
                  </a:lnTo>
                  <a:lnTo>
                    <a:pt x="296011" y="363854"/>
                  </a:lnTo>
                  <a:lnTo>
                    <a:pt x="67957" y="363854"/>
                  </a:lnTo>
                  <a:lnTo>
                    <a:pt x="41501" y="358524"/>
                  </a:lnTo>
                  <a:lnTo>
                    <a:pt x="19900" y="343979"/>
                  </a:lnTo>
                  <a:lnTo>
                    <a:pt x="5339" y="322385"/>
                  </a:lnTo>
                  <a:lnTo>
                    <a:pt x="0" y="295909"/>
                  </a:lnTo>
                  <a:lnTo>
                    <a:pt x="0" y="67944"/>
                  </a:lnTo>
                  <a:close/>
                </a:path>
              </a:pathLst>
            </a:custGeom>
            <a:ln w="762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7834" y="2713100"/>
            <a:ext cx="1435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0" dirty="0">
                <a:solidFill>
                  <a:srgbClr val="272424"/>
                </a:solidFill>
                <a:latin typeface="Arial MT"/>
                <a:cs typeface="Arial MT"/>
              </a:rPr>
              <a:t>2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0475" y="2776855"/>
            <a:ext cx="3851910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10" dirty="0" err="1">
                <a:solidFill>
                  <a:srgbClr val="272424"/>
                </a:solidFill>
                <a:latin typeface="Arial MT"/>
                <a:cs typeface="Arial MT"/>
              </a:rPr>
              <a:t>K</a:t>
            </a:r>
            <a:r>
              <a:rPr lang="en-US" sz="1450" b="1" spc="10" dirty="0" err="1">
                <a:solidFill>
                  <a:srgbClr val="272424"/>
                </a:solidFill>
                <a:latin typeface="Arial MT"/>
                <a:cs typeface="Arial MT"/>
              </a:rPr>
              <a:t>etenangan</a:t>
            </a:r>
            <a:r>
              <a:rPr lang="en-US" sz="1450" b="1" spc="10" dirty="0">
                <a:solidFill>
                  <a:srgbClr val="272424"/>
                </a:solidFill>
                <a:latin typeface="Arial MT"/>
                <a:cs typeface="Arial MT"/>
              </a:rPr>
              <a:t> &amp; </a:t>
            </a:r>
            <a:r>
              <a:rPr lang="en-US" sz="1450" b="1" spc="10" dirty="0" err="1">
                <a:solidFill>
                  <a:srgbClr val="272424"/>
                </a:solidFill>
                <a:latin typeface="Arial MT"/>
                <a:cs typeface="Arial MT"/>
              </a:rPr>
              <a:t>Pemenuhan</a:t>
            </a:r>
            <a:r>
              <a:rPr lang="en-US" sz="1450" b="1" spc="10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450" b="1" spc="10" dirty="0" err="1">
                <a:solidFill>
                  <a:srgbClr val="272424"/>
                </a:solidFill>
                <a:latin typeface="Arial MT"/>
                <a:cs typeface="Arial MT"/>
              </a:rPr>
              <a:t>Kebutuhan</a:t>
            </a:r>
            <a:endParaRPr sz="145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Memastikan</a:t>
            </a:r>
            <a:r>
              <a:rPr sz="1400" i="1" spc="-5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60" dirty="0">
                <a:solidFill>
                  <a:srgbClr val="272424"/>
                </a:solidFill>
                <a:latin typeface="Trebuchet MS"/>
                <a:cs typeface="Trebuchet MS"/>
              </a:rPr>
              <a:t>kebutuhan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karyawan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25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00" i="1" spc="-45" dirty="0">
                <a:solidFill>
                  <a:srgbClr val="272424"/>
                </a:solidFill>
                <a:latin typeface="Trebuchet MS"/>
                <a:cs typeface="Trebuchet MS"/>
              </a:rPr>
              <a:t> keluarga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 terpenuhi</a:t>
            </a:r>
            <a:r>
              <a:rPr sz="1250" i="1" spc="-65" dirty="0">
                <a:solidFill>
                  <a:srgbClr val="272424"/>
                </a:solidFill>
                <a:latin typeface="Trebuchet MS"/>
                <a:cs typeface="Trebuchet MS"/>
              </a:rPr>
              <a:t>.</a:t>
            </a:r>
            <a:endParaRPr sz="1250" dirty="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3420" y="3770376"/>
            <a:ext cx="372110" cy="372110"/>
            <a:chOff x="643420" y="3770376"/>
            <a:chExt cx="372110" cy="372110"/>
          </a:xfrm>
        </p:grpSpPr>
        <p:sp>
          <p:nvSpPr>
            <p:cNvPr id="15" name="object 15"/>
            <p:cNvSpPr/>
            <p:nvPr/>
          </p:nvSpPr>
          <p:spPr>
            <a:xfrm>
              <a:off x="647230" y="3774186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89">
                  <a:moveTo>
                    <a:pt x="296011" y="0"/>
                  </a:moveTo>
                  <a:lnTo>
                    <a:pt x="67957" y="0"/>
                  </a:lnTo>
                  <a:lnTo>
                    <a:pt x="41501" y="5330"/>
                  </a:lnTo>
                  <a:lnTo>
                    <a:pt x="19900" y="19875"/>
                  </a:lnTo>
                  <a:lnTo>
                    <a:pt x="5339" y="41469"/>
                  </a:lnTo>
                  <a:lnTo>
                    <a:pt x="0" y="67944"/>
                  </a:lnTo>
                  <a:lnTo>
                    <a:pt x="0" y="296037"/>
                  </a:lnTo>
                  <a:lnTo>
                    <a:pt x="5339" y="322458"/>
                  </a:lnTo>
                  <a:lnTo>
                    <a:pt x="19900" y="344058"/>
                  </a:lnTo>
                  <a:lnTo>
                    <a:pt x="41501" y="358634"/>
                  </a:lnTo>
                  <a:lnTo>
                    <a:pt x="67957" y="363981"/>
                  </a:lnTo>
                  <a:lnTo>
                    <a:pt x="296011" y="363981"/>
                  </a:lnTo>
                  <a:lnTo>
                    <a:pt x="322462" y="358634"/>
                  </a:lnTo>
                  <a:lnTo>
                    <a:pt x="344063" y="344058"/>
                  </a:lnTo>
                  <a:lnTo>
                    <a:pt x="358628" y="322458"/>
                  </a:lnTo>
                  <a:lnTo>
                    <a:pt x="363969" y="296037"/>
                  </a:lnTo>
                  <a:lnTo>
                    <a:pt x="363969" y="67944"/>
                  </a:lnTo>
                  <a:lnTo>
                    <a:pt x="358628" y="41469"/>
                  </a:lnTo>
                  <a:lnTo>
                    <a:pt x="344063" y="19875"/>
                  </a:lnTo>
                  <a:lnTo>
                    <a:pt x="322462" y="5330"/>
                  </a:lnTo>
                  <a:lnTo>
                    <a:pt x="296011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7230" y="3774186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89">
                  <a:moveTo>
                    <a:pt x="0" y="67944"/>
                  </a:moveTo>
                  <a:lnTo>
                    <a:pt x="5339" y="41469"/>
                  </a:lnTo>
                  <a:lnTo>
                    <a:pt x="19900" y="19875"/>
                  </a:lnTo>
                  <a:lnTo>
                    <a:pt x="41501" y="5330"/>
                  </a:lnTo>
                  <a:lnTo>
                    <a:pt x="67957" y="0"/>
                  </a:lnTo>
                  <a:lnTo>
                    <a:pt x="296011" y="0"/>
                  </a:lnTo>
                  <a:lnTo>
                    <a:pt x="322462" y="5330"/>
                  </a:lnTo>
                  <a:lnTo>
                    <a:pt x="344063" y="19875"/>
                  </a:lnTo>
                  <a:lnTo>
                    <a:pt x="358628" y="41469"/>
                  </a:lnTo>
                  <a:lnTo>
                    <a:pt x="363969" y="67944"/>
                  </a:lnTo>
                  <a:lnTo>
                    <a:pt x="363969" y="296037"/>
                  </a:lnTo>
                  <a:lnTo>
                    <a:pt x="358628" y="322458"/>
                  </a:lnTo>
                  <a:lnTo>
                    <a:pt x="344063" y="344058"/>
                  </a:lnTo>
                  <a:lnTo>
                    <a:pt x="322462" y="358634"/>
                  </a:lnTo>
                  <a:lnTo>
                    <a:pt x="296011" y="363981"/>
                  </a:lnTo>
                  <a:lnTo>
                    <a:pt x="67957" y="363981"/>
                  </a:lnTo>
                  <a:lnTo>
                    <a:pt x="41501" y="358634"/>
                  </a:lnTo>
                  <a:lnTo>
                    <a:pt x="19900" y="344058"/>
                  </a:lnTo>
                  <a:lnTo>
                    <a:pt x="5339" y="322458"/>
                  </a:lnTo>
                  <a:lnTo>
                    <a:pt x="0" y="296037"/>
                  </a:lnTo>
                  <a:lnTo>
                    <a:pt x="0" y="67944"/>
                  </a:lnTo>
                  <a:close/>
                </a:path>
              </a:pathLst>
            </a:custGeom>
            <a:ln w="762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57834" y="3750640"/>
            <a:ext cx="14351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50" dirty="0">
                <a:solidFill>
                  <a:srgbClr val="272424"/>
                </a:solidFill>
                <a:latin typeface="Arial MT"/>
                <a:cs typeface="Arial MT"/>
              </a:rPr>
              <a:t>3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0475" y="3814699"/>
            <a:ext cx="3392170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50" b="1" spc="-114" dirty="0" err="1">
                <a:solidFill>
                  <a:srgbClr val="272424"/>
                </a:solidFill>
                <a:latin typeface="Arial MT"/>
                <a:cs typeface="Arial MT"/>
              </a:rPr>
              <a:t>Motivasi</a:t>
            </a:r>
            <a:r>
              <a:rPr lang="en-US" sz="1450" b="1" spc="-114" dirty="0">
                <a:solidFill>
                  <a:srgbClr val="272424"/>
                </a:solidFill>
                <a:latin typeface="Arial MT"/>
                <a:cs typeface="Arial MT"/>
              </a:rPr>
              <a:t> &amp; </a:t>
            </a:r>
            <a:r>
              <a:rPr lang="en-US" sz="1450" b="1" spc="-114" dirty="0" err="1">
                <a:solidFill>
                  <a:srgbClr val="272424"/>
                </a:solidFill>
                <a:latin typeface="Arial MT"/>
                <a:cs typeface="Arial MT"/>
              </a:rPr>
              <a:t>Produktivitas</a:t>
            </a:r>
            <a:endParaRPr sz="145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400" i="1" spc="-50" dirty="0">
                <a:solidFill>
                  <a:srgbClr val="272424"/>
                </a:solidFill>
                <a:latin typeface="Trebuchet MS"/>
                <a:cs typeface="Trebuchet MS"/>
              </a:rPr>
              <a:t>Mendorong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gairah</a:t>
            </a:r>
            <a:r>
              <a:rPr sz="140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95" dirty="0">
                <a:solidFill>
                  <a:srgbClr val="272424"/>
                </a:solidFill>
                <a:latin typeface="Trebuchet MS"/>
                <a:cs typeface="Trebuchet MS"/>
              </a:rPr>
              <a:t>kerja,</a:t>
            </a:r>
            <a:r>
              <a:rPr sz="1400" i="1" spc="-80" dirty="0">
                <a:solidFill>
                  <a:srgbClr val="272424"/>
                </a:solidFill>
                <a:latin typeface="Trebuchet MS"/>
                <a:cs typeface="Trebuchet MS"/>
              </a:rPr>
              <a:t> disiplin, </a:t>
            </a:r>
            <a:r>
              <a:rPr sz="1400" i="1" spc="-3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60" dirty="0">
                <a:solidFill>
                  <a:srgbClr val="272424"/>
                </a:solidFill>
                <a:latin typeface="Trebuchet MS"/>
                <a:cs typeface="Trebuchet MS"/>
              </a:rPr>
              <a:t>produktivitas.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43420" y="4808092"/>
            <a:ext cx="372110" cy="372110"/>
            <a:chOff x="643420" y="4808092"/>
            <a:chExt cx="372110" cy="372110"/>
          </a:xfrm>
        </p:grpSpPr>
        <p:sp>
          <p:nvSpPr>
            <p:cNvPr id="20" name="object 20"/>
            <p:cNvSpPr/>
            <p:nvPr/>
          </p:nvSpPr>
          <p:spPr>
            <a:xfrm>
              <a:off x="647230" y="4811902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89">
                  <a:moveTo>
                    <a:pt x="296011" y="0"/>
                  </a:moveTo>
                  <a:lnTo>
                    <a:pt x="67957" y="0"/>
                  </a:lnTo>
                  <a:lnTo>
                    <a:pt x="41501" y="5347"/>
                  </a:lnTo>
                  <a:lnTo>
                    <a:pt x="19900" y="19923"/>
                  </a:lnTo>
                  <a:lnTo>
                    <a:pt x="5339" y="41523"/>
                  </a:lnTo>
                  <a:lnTo>
                    <a:pt x="0" y="67945"/>
                  </a:lnTo>
                  <a:lnTo>
                    <a:pt x="0" y="296037"/>
                  </a:lnTo>
                  <a:lnTo>
                    <a:pt x="5339" y="322458"/>
                  </a:lnTo>
                  <a:lnTo>
                    <a:pt x="19900" y="344058"/>
                  </a:lnTo>
                  <a:lnTo>
                    <a:pt x="41501" y="358634"/>
                  </a:lnTo>
                  <a:lnTo>
                    <a:pt x="67957" y="363982"/>
                  </a:lnTo>
                  <a:lnTo>
                    <a:pt x="296011" y="363982"/>
                  </a:lnTo>
                  <a:lnTo>
                    <a:pt x="322462" y="358634"/>
                  </a:lnTo>
                  <a:lnTo>
                    <a:pt x="344063" y="344058"/>
                  </a:lnTo>
                  <a:lnTo>
                    <a:pt x="358628" y="322458"/>
                  </a:lnTo>
                  <a:lnTo>
                    <a:pt x="363969" y="296037"/>
                  </a:lnTo>
                  <a:lnTo>
                    <a:pt x="363969" y="67945"/>
                  </a:lnTo>
                  <a:lnTo>
                    <a:pt x="358628" y="41523"/>
                  </a:lnTo>
                  <a:lnTo>
                    <a:pt x="344063" y="19923"/>
                  </a:lnTo>
                  <a:lnTo>
                    <a:pt x="322462" y="5347"/>
                  </a:lnTo>
                  <a:lnTo>
                    <a:pt x="296011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7230" y="4811902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89">
                  <a:moveTo>
                    <a:pt x="0" y="67945"/>
                  </a:moveTo>
                  <a:lnTo>
                    <a:pt x="5339" y="41523"/>
                  </a:lnTo>
                  <a:lnTo>
                    <a:pt x="19900" y="19923"/>
                  </a:lnTo>
                  <a:lnTo>
                    <a:pt x="41501" y="5347"/>
                  </a:lnTo>
                  <a:lnTo>
                    <a:pt x="67957" y="0"/>
                  </a:lnTo>
                  <a:lnTo>
                    <a:pt x="296011" y="0"/>
                  </a:lnTo>
                  <a:lnTo>
                    <a:pt x="322462" y="5347"/>
                  </a:lnTo>
                  <a:lnTo>
                    <a:pt x="344063" y="19923"/>
                  </a:lnTo>
                  <a:lnTo>
                    <a:pt x="358628" y="41523"/>
                  </a:lnTo>
                  <a:lnTo>
                    <a:pt x="363969" y="67945"/>
                  </a:lnTo>
                  <a:lnTo>
                    <a:pt x="363969" y="296037"/>
                  </a:lnTo>
                  <a:lnTo>
                    <a:pt x="358628" y="322458"/>
                  </a:lnTo>
                  <a:lnTo>
                    <a:pt x="344063" y="344058"/>
                  </a:lnTo>
                  <a:lnTo>
                    <a:pt x="322462" y="358634"/>
                  </a:lnTo>
                  <a:lnTo>
                    <a:pt x="296011" y="363982"/>
                  </a:lnTo>
                  <a:lnTo>
                    <a:pt x="67957" y="363982"/>
                  </a:lnTo>
                  <a:lnTo>
                    <a:pt x="41501" y="358634"/>
                  </a:lnTo>
                  <a:lnTo>
                    <a:pt x="19900" y="344058"/>
                  </a:lnTo>
                  <a:lnTo>
                    <a:pt x="5339" y="322458"/>
                  </a:lnTo>
                  <a:lnTo>
                    <a:pt x="0" y="296037"/>
                  </a:lnTo>
                  <a:lnTo>
                    <a:pt x="0" y="67945"/>
                  </a:lnTo>
                  <a:close/>
                </a:path>
              </a:pathLst>
            </a:custGeom>
            <a:ln w="762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7834" y="4789170"/>
            <a:ext cx="1435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50" spc="-50" dirty="0">
                <a:solidFill>
                  <a:srgbClr val="272424"/>
                </a:solidFill>
                <a:latin typeface="Arial MT"/>
                <a:cs typeface="Arial MT"/>
              </a:rPr>
              <a:t>4</a:t>
            </a:r>
            <a:endParaRPr sz="175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60475" y="4852797"/>
            <a:ext cx="3616325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65" dirty="0" err="1">
                <a:solidFill>
                  <a:srgbClr val="272424"/>
                </a:solidFill>
                <a:latin typeface="Arial MT"/>
                <a:cs typeface="Arial MT"/>
              </a:rPr>
              <a:t>M</a:t>
            </a:r>
            <a:r>
              <a:rPr lang="en-US" sz="1450" b="1" spc="65" dirty="0" err="1">
                <a:solidFill>
                  <a:srgbClr val="272424"/>
                </a:solidFill>
                <a:latin typeface="Arial MT"/>
                <a:cs typeface="Arial MT"/>
              </a:rPr>
              <a:t>enurunkan</a:t>
            </a:r>
            <a:r>
              <a:rPr lang="en-US" sz="1450" b="1" spc="65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450" b="1" spc="65" dirty="0" err="1">
                <a:solidFill>
                  <a:srgbClr val="272424"/>
                </a:solidFill>
                <a:latin typeface="Arial MT"/>
                <a:cs typeface="Arial MT"/>
              </a:rPr>
              <a:t>Absensi</a:t>
            </a:r>
            <a:r>
              <a:rPr lang="en-US" sz="1450" b="1" spc="65" dirty="0">
                <a:solidFill>
                  <a:srgbClr val="272424"/>
                </a:solidFill>
                <a:latin typeface="Arial MT"/>
                <a:cs typeface="Arial MT"/>
              </a:rPr>
              <a:t> &amp; Turnover</a:t>
            </a:r>
            <a:endParaRPr sz="145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400" i="1" spc="-45" dirty="0">
                <a:solidFill>
                  <a:srgbClr val="272424"/>
                </a:solidFill>
                <a:latin typeface="Trebuchet MS"/>
                <a:cs typeface="Trebuchet MS"/>
              </a:rPr>
              <a:t>Mengurangi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 ketidakhadiran</a:t>
            </a:r>
            <a:r>
              <a:rPr sz="1400" i="1" spc="-4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3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0" dirty="0">
                <a:solidFill>
                  <a:srgbClr val="272424"/>
                </a:solidFill>
                <a:latin typeface="Trebuchet MS"/>
                <a:cs typeface="Trebuchet MS"/>
              </a:rPr>
              <a:t>pergantian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30" dirty="0">
                <a:solidFill>
                  <a:srgbClr val="272424"/>
                </a:solidFill>
                <a:latin typeface="Trebuchet MS"/>
                <a:cs typeface="Trebuchet MS"/>
              </a:rPr>
              <a:t>karyawan.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43420" y="5845809"/>
            <a:ext cx="372110" cy="372110"/>
            <a:chOff x="643420" y="5845809"/>
            <a:chExt cx="372110" cy="372110"/>
          </a:xfrm>
        </p:grpSpPr>
        <p:sp>
          <p:nvSpPr>
            <p:cNvPr id="25" name="object 25"/>
            <p:cNvSpPr/>
            <p:nvPr/>
          </p:nvSpPr>
          <p:spPr>
            <a:xfrm>
              <a:off x="647230" y="5849619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89">
                  <a:moveTo>
                    <a:pt x="296011" y="0"/>
                  </a:moveTo>
                  <a:lnTo>
                    <a:pt x="67957" y="0"/>
                  </a:lnTo>
                  <a:lnTo>
                    <a:pt x="41501" y="5347"/>
                  </a:lnTo>
                  <a:lnTo>
                    <a:pt x="19900" y="19923"/>
                  </a:lnTo>
                  <a:lnTo>
                    <a:pt x="5339" y="41523"/>
                  </a:lnTo>
                  <a:lnTo>
                    <a:pt x="0" y="67944"/>
                  </a:lnTo>
                  <a:lnTo>
                    <a:pt x="0" y="296036"/>
                  </a:lnTo>
                  <a:lnTo>
                    <a:pt x="5339" y="322512"/>
                  </a:lnTo>
                  <a:lnTo>
                    <a:pt x="19900" y="344106"/>
                  </a:lnTo>
                  <a:lnTo>
                    <a:pt x="41501" y="358651"/>
                  </a:lnTo>
                  <a:lnTo>
                    <a:pt x="67957" y="363981"/>
                  </a:lnTo>
                  <a:lnTo>
                    <a:pt x="296011" y="363981"/>
                  </a:lnTo>
                  <a:lnTo>
                    <a:pt x="322462" y="358651"/>
                  </a:lnTo>
                  <a:lnTo>
                    <a:pt x="344063" y="344106"/>
                  </a:lnTo>
                  <a:lnTo>
                    <a:pt x="358628" y="322512"/>
                  </a:lnTo>
                  <a:lnTo>
                    <a:pt x="363969" y="296036"/>
                  </a:lnTo>
                  <a:lnTo>
                    <a:pt x="363969" y="67944"/>
                  </a:lnTo>
                  <a:lnTo>
                    <a:pt x="358628" y="41523"/>
                  </a:lnTo>
                  <a:lnTo>
                    <a:pt x="344063" y="19923"/>
                  </a:lnTo>
                  <a:lnTo>
                    <a:pt x="322462" y="5347"/>
                  </a:lnTo>
                  <a:lnTo>
                    <a:pt x="296011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7230" y="5849619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89">
                  <a:moveTo>
                    <a:pt x="0" y="67944"/>
                  </a:moveTo>
                  <a:lnTo>
                    <a:pt x="5339" y="41523"/>
                  </a:lnTo>
                  <a:lnTo>
                    <a:pt x="19900" y="19923"/>
                  </a:lnTo>
                  <a:lnTo>
                    <a:pt x="41501" y="5347"/>
                  </a:lnTo>
                  <a:lnTo>
                    <a:pt x="67957" y="0"/>
                  </a:lnTo>
                  <a:lnTo>
                    <a:pt x="296011" y="0"/>
                  </a:lnTo>
                  <a:lnTo>
                    <a:pt x="322462" y="5347"/>
                  </a:lnTo>
                  <a:lnTo>
                    <a:pt x="344063" y="19923"/>
                  </a:lnTo>
                  <a:lnTo>
                    <a:pt x="358628" y="41523"/>
                  </a:lnTo>
                  <a:lnTo>
                    <a:pt x="363969" y="67944"/>
                  </a:lnTo>
                  <a:lnTo>
                    <a:pt x="363969" y="296036"/>
                  </a:lnTo>
                  <a:lnTo>
                    <a:pt x="358628" y="322512"/>
                  </a:lnTo>
                  <a:lnTo>
                    <a:pt x="344063" y="344106"/>
                  </a:lnTo>
                  <a:lnTo>
                    <a:pt x="322462" y="358651"/>
                  </a:lnTo>
                  <a:lnTo>
                    <a:pt x="296011" y="363981"/>
                  </a:lnTo>
                  <a:lnTo>
                    <a:pt x="67957" y="363981"/>
                  </a:lnTo>
                  <a:lnTo>
                    <a:pt x="41501" y="358651"/>
                  </a:lnTo>
                  <a:lnTo>
                    <a:pt x="19900" y="344106"/>
                  </a:lnTo>
                  <a:lnTo>
                    <a:pt x="5339" y="322512"/>
                  </a:lnTo>
                  <a:lnTo>
                    <a:pt x="0" y="296036"/>
                  </a:lnTo>
                  <a:lnTo>
                    <a:pt x="0" y="67944"/>
                  </a:lnTo>
                  <a:close/>
                </a:path>
              </a:pathLst>
            </a:custGeom>
            <a:ln w="762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57834" y="5827014"/>
            <a:ext cx="1435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0" dirty="0">
                <a:solidFill>
                  <a:srgbClr val="272424"/>
                </a:solidFill>
                <a:latin typeface="Arial MT"/>
                <a:cs typeface="Arial MT"/>
              </a:rPr>
              <a:t>5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60475" y="5890641"/>
            <a:ext cx="3383915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50" b="1" spc="-35" dirty="0" err="1">
                <a:solidFill>
                  <a:srgbClr val="272424"/>
                </a:solidFill>
                <a:latin typeface="Arial MT"/>
                <a:cs typeface="Arial MT"/>
              </a:rPr>
              <a:t>Lingkungan</a:t>
            </a:r>
            <a:r>
              <a:rPr lang="en-US" sz="1450" b="1" spc="-35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450" b="1" spc="-35" dirty="0" err="1">
                <a:solidFill>
                  <a:srgbClr val="272424"/>
                </a:solidFill>
                <a:latin typeface="Arial MT"/>
                <a:cs typeface="Arial MT"/>
              </a:rPr>
              <a:t>Kerja</a:t>
            </a:r>
            <a:r>
              <a:rPr lang="en-US" sz="1450" b="1" spc="-35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450" b="1" spc="-35" dirty="0" err="1">
                <a:solidFill>
                  <a:srgbClr val="272424"/>
                </a:solidFill>
                <a:latin typeface="Arial MT"/>
                <a:cs typeface="Arial MT"/>
              </a:rPr>
              <a:t>Nyaman</a:t>
            </a:r>
            <a:endParaRPr sz="145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Menciptakan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272424"/>
                </a:solidFill>
                <a:latin typeface="Trebuchet MS"/>
                <a:cs typeface="Trebuchet MS"/>
              </a:rPr>
              <a:t>suasana</a:t>
            </a:r>
            <a:r>
              <a:rPr sz="140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80" dirty="0">
                <a:solidFill>
                  <a:srgbClr val="272424"/>
                </a:solidFill>
                <a:latin typeface="Trebuchet MS"/>
                <a:cs typeface="Trebuchet MS"/>
              </a:rPr>
              <a:t>kerja</a:t>
            </a:r>
            <a:r>
              <a:rPr sz="140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20" dirty="0">
                <a:solidFill>
                  <a:srgbClr val="272424"/>
                </a:solidFill>
                <a:latin typeface="Trebuchet MS"/>
                <a:cs typeface="Trebuchet MS"/>
              </a:rPr>
              <a:t>yang</a:t>
            </a:r>
            <a:r>
              <a:rPr sz="140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5" dirty="0">
                <a:solidFill>
                  <a:srgbClr val="272424"/>
                </a:solidFill>
                <a:latin typeface="Trebuchet MS"/>
                <a:cs typeface="Trebuchet MS"/>
              </a:rPr>
              <a:t>baik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3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0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25" dirty="0">
                <a:solidFill>
                  <a:srgbClr val="272424"/>
                </a:solidFill>
                <a:latin typeface="Trebuchet MS"/>
                <a:cs typeface="Trebuchet MS"/>
              </a:rPr>
              <a:t>nyaman.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43420" y="6883654"/>
            <a:ext cx="372110" cy="372110"/>
            <a:chOff x="643420" y="6883654"/>
            <a:chExt cx="372110" cy="372110"/>
          </a:xfrm>
        </p:grpSpPr>
        <p:sp>
          <p:nvSpPr>
            <p:cNvPr id="30" name="object 30"/>
            <p:cNvSpPr/>
            <p:nvPr/>
          </p:nvSpPr>
          <p:spPr>
            <a:xfrm>
              <a:off x="647230" y="6887464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90">
                  <a:moveTo>
                    <a:pt x="296011" y="0"/>
                  </a:moveTo>
                  <a:lnTo>
                    <a:pt x="67957" y="0"/>
                  </a:lnTo>
                  <a:lnTo>
                    <a:pt x="41501" y="5330"/>
                  </a:lnTo>
                  <a:lnTo>
                    <a:pt x="19900" y="19875"/>
                  </a:lnTo>
                  <a:lnTo>
                    <a:pt x="5339" y="41469"/>
                  </a:lnTo>
                  <a:lnTo>
                    <a:pt x="0" y="67945"/>
                  </a:lnTo>
                  <a:lnTo>
                    <a:pt x="0" y="295960"/>
                  </a:lnTo>
                  <a:lnTo>
                    <a:pt x="5339" y="322411"/>
                  </a:lnTo>
                  <a:lnTo>
                    <a:pt x="19900" y="344012"/>
                  </a:lnTo>
                  <a:lnTo>
                    <a:pt x="41501" y="358577"/>
                  </a:lnTo>
                  <a:lnTo>
                    <a:pt x="67957" y="363918"/>
                  </a:lnTo>
                  <a:lnTo>
                    <a:pt x="296011" y="363918"/>
                  </a:lnTo>
                  <a:lnTo>
                    <a:pt x="322462" y="358577"/>
                  </a:lnTo>
                  <a:lnTo>
                    <a:pt x="344063" y="344012"/>
                  </a:lnTo>
                  <a:lnTo>
                    <a:pt x="358628" y="322411"/>
                  </a:lnTo>
                  <a:lnTo>
                    <a:pt x="363969" y="295960"/>
                  </a:lnTo>
                  <a:lnTo>
                    <a:pt x="363969" y="67945"/>
                  </a:lnTo>
                  <a:lnTo>
                    <a:pt x="358628" y="41469"/>
                  </a:lnTo>
                  <a:lnTo>
                    <a:pt x="344063" y="19875"/>
                  </a:lnTo>
                  <a:lnTo>
                    <a:pt x="322462" y="5330"/>
                  </a:lnTo>
                  <a:lnTo>
                    <a:pt x="296011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7230" y="6887464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90">
                  <a:moveTo>
                    <a:pt x="0" y="67945"/>
                  </a:moveTo>
                  <a:lnTo>
                    <a:pt x="5339" y="41469"/>
                  </a:lnTo>
                  <a:lnTo>
                    <a:pt x="19900" y="19875"/>
                  </a:lnTo>
                  <a:lnTo>
                    <a:pt x="41501" y="5330"/>
                  </a:lnTo>
                  <a:lnTo>
                    <a:pt x="67957" y="0"/>
                  </a:lnTo>
                  <a:lnTo>
                    <a:pt x="296011" y="0"/>
                  </a:lnTo>
                  <a:lnTo>
                    <a:pt x="322462" y="5330"/>
                  </a:lnTo>
                  <a:lnTo>
                    <a:pt x="344063" y="19875"/>
                  </a:lnTo>
                  <a:lnTo>
                    <a:pt x="358628" y="41469"/>
                  </a:lnTo>
                  <a:lnTo>
                    <a:pt x="363969" y="67945"/>
                  </a:lnTo>
                  <a:lnTo>
                    <a:pt x="363969" y="295960"/>
                  </a:lnTo>
                  <a:lnTo>
                    <a:pt x="358628" y="322411"/>
                  </a:lnTo>
                  <a:lnTo>
                    <a:pt x="344063" y="344012"/>
                  </a:lnTo>
                  <a:lnTo>
                    <a:pt x="322462" y="358577"/>
                  </a:lnTo>
                  <a:lnTo>
                    <a:pt x="296011" y="363918"/>
                  </a:lnTo>
                  <a:lnTo>
                    <a:pt x="67957" y="363918"/>
                  </a:lnTo>
                  <a:lnTo>
                    <a:pt x="41501" y="358577"/>
                  </a:lnTo>
                  <a:lnTo>
                    <a:pt x="19900" y="344012"/>
                  </a:lnTo>
                  <a:lnTo>
                    <a:pt x="5339" y="322411"/>
                  </a:lnTo>
                  <a:lnTo>
                    <a:pt x="0" y="295960"/>
                  </a:lnTo>
                  <a:lnTo>
                    <a:pt x="0" y="67945"/>
                  </a:lnTo>
                  <a:close/>
                </a:path>
              </a:pathLst>
            </a:custGeom>
            <a:ln w="762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7834" y="6864502"/>
            <a:ext cx="14351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50" dirty="0">
                <a:solidFill>
                  <a:srgbClr val="272424"/>
                </a:solidFill>
                <a:latin typeface="Arial MT"/>
                <a:cs typeface="Arial MT"/>
              </a:rPr>
              <a:t>6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60475" y="6928510"/>
            <a:ext cx="2852420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50" b="1" dirty="0" err="1">
                <a:solidFill>
                  <a:srgbClr val="272424"/>
                </a:solidFill>
                <a:latin typeface="Arial MT"/>
                <a:cs typeface="Arial MT"/>
              </a:rPr>
              <a:t>Kelancaran</a:t>
            </a:r>
            <a:r>
              <a:rPr lang="en-US" sz="1450" b="1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450" b="1" dirty="0" err="1">
                <a:solidFill>
                  <a:srgbClr val="272424"/>
                </a:solidFill>
                <a:latin typeface="Arial MT"/>
                <a:cs typeface="Arial MT"/>
              </a:rPr>
              <a:t>Pekerjaan</a:t>
            </a:r>
            <a:endParaRPr sz="145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400" i="1" spc="-60" dirty="0">
                <a:solidFill>
                  <a:srgbClr val="272424"/>
                </a:solidFill>
                <a:latin typeface="Trebuchet MS"/>
                <a:cs typeface="Trebuchet MS"/>
              </a:rPr>
              <a:t>Membantu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pencapaian</a:t>
            </a:r>
            <a:r>
              <a:rPr sz="1400" i="1" spc="-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tujuan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perusahaan</a:t>
            </a:r>
            <a:r>
              <a:rPr sz="1250" i="1" spc="-40" dirty="0">
                <a:solidFill>
                  <a:srgbClr val="272424"/>
                </a:solidFill>
                <a:latin typeface="Trebuchet MS"/>
                <a:cs typeface="Trebuchet MS"/>
              </a:rPr>
              <a:t>.</a:t>
            </a:r>
            <a:endParaRPr sz="1250" dirty="0">
              <a:latin typeface="Trebuchet MS"/>
              <a:cs typeface="Trebuchet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1803" y="1703753"/>
            <a:ext cx="241851" cy="242626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7508240" y="1206500"/>
            <a:ext cx="3159760" cy="1195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0" dirty="0" err="1">
                <a:solidFill>
                  <a:srgbClr val="D63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Manfaa</a:t>
            </a:r>
            <a:r>
              <a:rPr lang="en-US" sz="2000" b="1" spc="50" dirty="0" err="1">
                <a:solidFill>
                  <a:srgbClr val="D63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000" b="1" spc="50" dirty="0">
                <a:solidFill>
                  <a:srgbClr val="D63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50" dirty="0" err="1">
                <a:solidFill>
                  <a:srgbClr val="D63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Strategis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7845">
              <a:lnSpc>
                <a:spcPct val="100000"/>
              </a:lnSpc>
              <a:spcBef>
                <a:spcPts val="1655"/>
              </a:spcBef>
            </a:pPr>
            <a:r>
              <a:rPr lang="en-US" sz="1450" b="1" dirty="0" err="1">
                <a:solidFill>
                  <a:srgbClr val="272424"/>
                </a:solidFill>
                <a:latin typeface="Arial MT"/>
                <a:cs typeface="Arial MT"/>
              </a:rPr>
              <a:t>Rekrutmen</a:t>
            </a:r>
            <a:r>
              <a:rPr lang="en-US" sz="1450" b="1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450" b="1" dirty="0" err="1">
                <a:solidFill>
                  <a:srgbClr val="272424"/>
                </a:solidFill>
                <a:latin typeface="Arial MT"/>
                <a:cs typeface="Arial MT"/>
              </a:rPr>
              <a:t>Efektif</a:t>
            </a:r>
            <a:endParaRPr sz="1450" b="1" dirty="0">
              <a:latin typeface="Arial MT"/>
              <a:cs typeface="Arial MT"/>
            </a:endParaRPr>
          </a:p>
          <a:p>
            <a:pPr marL="537845">
              <a:lnSpc>
                <a:spcPct val="100000"/>
              </a:lnSpc>
              <a:spcBef>
                <a:spcPts val="1655"/>
              </a:spcBef>
            </a:pP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Menarik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talenta</a:t>
            </a:r>
            <a:r>
              <a:rPr sz="140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272424"/>
                </a:solidFill>
                <a:latin typeface="Trebuchet MS"/>
                <a:cs typeface="Trebuchet MS"/>
              </a:rPr>
              <a:t>terbaik.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1803" y="2685844"/>
            <a:ext cx="241851" cy="24262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8034019" y="2665602"/>
            <a:ext cx="2977515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 err="1">
                <a:solidFill>
                  <a:srgbClr val="272424"/>
                </a:solidFill>
                <a:latin typeface="Arial MT"/>
                <a:cs typeface="Arial MT"/>
              </a:rPr>
              <a:t>S</a:t>
            </a:r>
            <a:r>
              <a:rPr lang="en-US" sz="1450" b="1" dirty="0" err="1">
                <a:solidFill>
                  <a:srgbClr val="272424"/>
                </a:solidFill>
                <a:latin typeface="Arial MT"/>
                <a:cs typeface="Arial MT"/>
              </a:rPr>
              <a:t>emangat</a:t>
            </a:r>
            <a:r>
              <a:rPr lang="en-US" sz="1450" b="1" dirty="0">
                <a:solidFill>
                  <a:srgbClr val="272424"/>
                </a:solidFill>
                <a:latin typeface="Arial MT"/>
                <a:cs typeface="Arial MT"/>
              </a:rPr>
              <a:t> &amp; </a:t>
            </a:r>
            <a:r>
              <a:rPr lang="en-US" sz="1450" b="1" dirty="0" err="1">
                <a:solidFill>
                  <a:srgbClr val="272424"/>
                </a:solidFill>
                <a:latin typeface="Arial MT"/>
                <a:cs typeface="Arial MT"/>
              </a:rPr>
              <a:t>Loyalitas</a:t>
            </a:r>
            <a:r>
              <a:rPr lang="en-US" sz="1450" b="1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endParaRPr sz="145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Memperbaiki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moral</a:t>
            </a:r>
            <a:r>
              <a:rPr sz="140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25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00" i="1" spc="-6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kesetiaan</a:t>
            </a:r>
            <a:r>
              <a:rPr sz="140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30" dirty="0">
                <a:solidFill>
                  <a:srgbClr val="272424"/>
                </a:solidFill>
                <a:latin typeface="Trebuchet MS"/>
                <a:cs typeface="Trebuchet MS"/>
              </a:rPr>
              <a:t>karyawan.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1803" y="3668062"/>
            <a:ext cx="241851" cy="242626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8034019" y="3647948"/>
            <a:ext cx="2886075" cy="669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25" dirty="0" err="1">
                <a:solidFill>
                  <a:srgbClr val="272424"/>
                </a:solidFill>
                <a:latin typeface="Arial MT"/>
                <a:cs typeface="Arial MT"/>
              </a:rPr>
              <a:t>M</a:t>
            </a:r>
            <a:r>
              <a:rPr lang="en-US" sz="1450" b="1" spc="-25" dirty="0" err="1">
                <a:solidFill>
                  <a:srgbClr val="272424"/>
                </a:solidFill>
                <a:latin typeface="Arial MT"/>
                <a:cs typeface="Arial MT"/>
              </a:rPr>
              <a:t>engurangi</a:t>
            </a:r>
            <a:r>
              <a:rPr lang="en-US" sz="1450" b="1" spc="-25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450" b="1" spc="-25" dirty="0" err="1">
                <a:solidFill>
                  <a:srgbClr val="272424"/>
                </a:solidFill>
                <a:latin typeface="Arial MT"/>
                <a:cs typeface="Arial MT"/>
              </a:rPr>
              <a:t>Absensi</a:t>
            </a:r>
            <a:r>
              <a:rPr lang="en-US" sz="1450" b="1" spc="-25" dirty="0">
                <a:solidFill>
                  <a:srgbClr val="272424"/>
                </a:solidFill>
                <a:latin typeface="Arial MT"/>
                <a:cs typeface="Arial MT"/>
              </a:rPr>
              <a:t> &amp; Turnover</a:t>
            </a:r>
            <a:endParaRPr sz="145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1400" i="1" spc="-45" dirty="0">
                <a:solidFill>
                  <a:srgbClr val="272424"/>
                </a:solidFill>
                <a:latin typeface="Trebuchet MS"/>
                <a:cs typeface="Trebuchet MS"/>
              </a:rPr>
              <a:t>Meningkatkan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60" dirty="0">
                <a:solidFill>
                  <a:srgbClr val="272424"/>
                </a:solidFill>
                <a:latin typeface="Trebuchet MS"/>
                <a:cs typeface="Trebuchet MS"/>
              </a:rPr>
              <a:t>stabilitas</a:t>
            </a:r>
            <a:r>
              <a:rPr sz="140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tenaga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272424"/>
                </a:solidFill>
                <a:latin typeface="Trebuchet MS"/>
                <a:cs typeface="Trebuchet MS"/>
              </a:rPr>
              <a:t>kerja.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1803" y="4650153"/>
            <a:ext cx="241851" cy="242626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8034019" y="4630292"/>
            <a:ext cx="2464435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90" dirty="0" err="1">
                <a:solidFill>
                  <a:srgbClr val="272424"/>
                </a:solidFill>
                <a:latin typeface="Arial MT"/>
                <a:cs typeface="Arial MT"/>
              </a:rPr>
              <a:t>H</a:t>
            </a:r>
            <a:r>
              <a:rPr lang="en-US" sz="1450" b="1" spc="90" dirty="0" err="1">
                <a:solidFill>
                  <a:srgbClr val="272424"/>
                </a:solidFill>
                <a:latin typeface="Arial MT"/>
                <a:cs typeface="Arial MT"/>
              </a:rPr>
              <a:t>ubungan</a:t>
            </a:r>
            <a:r>
              <a:rPr lang="en-US" sz="1450" b="1" spc="90" dirty="0">
                <a:solidFill>
                  <a:srgbClr val="272424"/>
                </a:solidFill>
                <a:latin typeface="Arial MT"/>
                <a:cs typeface="Arial MT"/>
              </a:rPr>
              <a:t> Masyarakat</a:t>
            </a:r>
            <a:endParaRPr sz="145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400" i="1" spc="-45" dirty="0">
                <a:solidFill>
                  <a:srgbClr val="272424"/>
                </a:solidFill>
                <a:latin typeface="Trebuchet MS"/>
                <a:cs typeface="Trebuchet MS"/>
              </a:rPr>
              <a:t>Membangun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citra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85" dirty="0">
                <a:solidFill>
                  <a:srgbClr val="272424"/>
                </a:solidFill>
                <a:latin typeface="Trebuchet MS"/>
                <a:cs typeface="Trebuchet MS"/>
              </a:rPr>
              <a:t>positif</a:t>
            </a:r>
            <a:r>
              <a:rPr sz="140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35" dirty="0">
                <a:solidFill>
                  <a:srgbClr val="272424"/>
                </a:solidFill>
                <a:latin typeface="Trebuchet MS"/>
                <a:cs typeface="Trebuchet MS"/>
              </a:rPr>
              <a:t>perusahaan.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1803" y="5632371"/>
            <a:ext cx="241851" cy="242626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8034019" y="5612638"/>
            <a:ext cx="3480435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25" dirty="0" err="1">
                <a:solidFill>
                  <a:srgbClr val="272424"/>
                </a:solidFill>
                <a:latin typeface="Arial MT"/>
                <a:cs typeface="Arial MT"/>
              </a:rPr>
              <a:t>M</a:t>
            </a:r>
            <a:r>
              <a:rPr lang="en-US" sz="1450" b="1" spc="-25" dirty="0" err="1">
                <a:solidFill>
                  <a:srgbClr val="272424"/>
                </a:solidFill>
                <a:latin typeface="Arial MT"/>
                <a:cs typeface="Arial MT"/>
              </a:rPr>
              <a:t>engurangi</a:t>
            </a:r>
            <a:r>
              <a:rPr lang="en-US" sz="1450" b="1" spc="-25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450" b="1" spc="-25" dirty="0" err="1">
                <a:solidFill>
                  <a:srgbClr val="272424"/>
                </a:solidFill>
                <a:latin typeface="Arial MT"/>
                <a:cs typeface="Arial MT"/>
              </a:rPr>
              <a:t>Pengaruh</a:t>
            </a:r>
            <a:r>
              <a:rPr lang="en-US" sz="1450" b="1" spc="-25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450" b="1" spc="-25" dirty="0" err="1">
                <a:solidFill>
                  <a:srgbClr val="272424"/>
                </a:solidFill>
                <a:latin typeface="Arial MT"/>
                <a:cs typeface="Arial MT"/>
              </a:rPr>
              <a:t>Serikat</a:t>
            </a:r>
            <a:r>
              <a:rPr lang="en-US" sz="1450" b="1" spc="-25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450" b="1" spc="-25" dirty="0" err="1">
                <a:solidFill>
                  <a:srgbClr val="272424"/>
                </a:solidFill>
                <a:latin typeface="Arial MT"/>
                <a:cs typeface="Arial MT"/>
              </a:rPr>
              <a:t>Pekerja</a:t>
            </a:r>
            <a:endParaRPr sz="145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Menciptakan</a:t>
            </a:r>
            <a:r>
              <a:rPr sz="1400" i="1" spc="-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hubungan</a:t>
            </a:r>
            <a:r>
              <a:rPr sz="1400" i="1" spc="-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harmonis</a:t>
            </a:r>
            <a:r>
              <a:rPr sz="1400" i="1" spc="-6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30" dirty="0">
                <a:solidFill>
                  <a:srgbClr val="272424"/>
                </a:solidFill>
                <a:latin typeface="Trebuchet MS"/>
                <a:cs typeface="Trebuchet MS"/>
              </a:rPr>
              <a:t>dengan</a:t>
            </a:r>
            <a:r>
              <a:rPr sz="1400" i="1" spc="-3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30" dirty="0">
                <a:solidFill>
                  <a:srgbClr val="272424"/>
                </a:solidFill>
                <a:latin typeface="Trebuchet MS"/>
                <a:cs typeface="Trebuchet MS"/>
              </a:rPr>
              <a:t>karyawan.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1803" y="6614462"/>
            <a:ext cx="241851" cy="242626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8034019" y="6595109"/>
            <a:ext cx="3631565" cy="669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25" dirty="0" err="1">
                <a:solidFill>
                  <a:srgbClr val="272424"/>
                </a:solidFill>
                <a:latin typeface="Arial MT"/>
                <a:cs typeface="Arial MT"/>
              </a:rPr>
              <a:t>M</a:t>
            </a:r>
            <a:r>
              <a:rPr lang="en-US" sz="1450" b="1" spc="-25" dirty="0" err="1">
                <a:solidFill>
                  <a:srgbClr val="272424"/>
                </a:solidFill>
                <a:latin typeface="Arial MT"/>
                <a:cs typeface="Arial MT"/>
              </a:rPr>
              <a:t>engurangi</a:t>
            </a:r>
            <a:r>
              <a:rPr lang="en-US" sz="1450" b="1" spc="-25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450" b="1" spc="-25" dirty="0" err="1">
                <a:solidFill>
                  <a:srgbClr val="272424"/>
                </a:solidFill>
                <a:latin typeface="Arial MT"/>
                <a:cs typeface="Arial MT"/>
              </a:rPr>
              <a:t>Campur</a:t>
            </a:r>
            <a:r>
              <a:rPr lang="en-US" sz="1450" b="1" spc="-25" dirty="0">
                <a:solidFill>
                  <a:srgbClr val="272424"/>
                </a:solidFill>
                <a:latin typeface="Arial MT"/>
                <a:cs typeface="Arial MT"/>
              </a:rPr>
              <a:t> Tangan </a:t>
            </a:r>
            <a:r>
              <a:rPr lang="en-US" sz="1450" b="1" spc="-25" dirty="0" err="1">
                <a:solidFill>
                  <a:srgbClr val="272424"/>
                </a:solidFill>
                <a:latin typeface="Arial MT"/>
                <a:cs typeface="Arial MT"/>
              </a:rPr>
              <a:t>Pemerintah</a:t>
            </a:r>
            <a:r>
              <a:rPr lang="en-US" sz="1450" b="1" spc="-25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endParaRPr sz="145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Memastikan</a:t>
            </a:r>
            <a:r>
              <a:rPr sz="1400" i="1" spc="-4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0" dirty="0">
                <a:solidFill>
                  <a:srgbClr val="272424"/>
                </a:solidFill>
                <a:latin typeface="Trebuchet MS"/>
                <a:cs typeface="Trebuchet MS"/>
              </a:rPr>
              <a:t>kepatuhan</a:t>
            </a:r>
            <a:r>
              <a:rPr sz="1400" i="1" spc="-6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terhadap</a:t>
            </a:r>
            <a:r>
              <a:rPr sz="1400" i="1" spc="-6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272424"/>
                </a:solidFill>
                <a:latin typeface="Trebuchet MS"/>
                <a:cs typeface="Trebuchet MS"/>
              </a:rPr>
              <a:t>regulasi.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6182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194" y="3171570"/>
            <a:ext cx="7556805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100" u="sng" spc="-90" dirty="0">
                <a:latin typeface="Arial Black" panose="020B0A04020102020204" pitchFamily="34" charset="0"/>
              </a:rPr>
              <a:t>Jenis-</a:t>
            </a:r>
            <a:r>
              <a:rPr lang="en-US" sz="3100" u="sng" spc="-90" dirty="0" err="1">
                <a:latin typeface="Arial Black" panose="020B0A04020102020204" pitchFamily="34" charset="0"/>
              </a:rPr>
              <a:t>jenis</a:t>
            </a:r>
            <a:r>
              <a:rPr lang="en-US" sz="3100" u="sng" spc="-90" dirty="0">
                <a:latin typeface="Arial Black" panose="020B0A04020102020204" pitchFamily="34" charset="0"/>
              </a:rPr>
              <a:t> </a:t>
            </a:r>
            <a:r>
              <a:rPr lang="en-US" sz="3100" u="sng" spc="-90" dirty="0" err="1">
                <a:latin typeface="Arial Black" panose="020B0A04020102020204" pitchFamily="34" charset="0"/>
              </a:rPr>
              <a:t>Kesejahteraan</a:t>
            </a:r>
            <a:r>
              <a:rPr lang="en-US" sz="3100" u="sng" spc="-90" dirty="0">
                <a:latin typeface="Arial Black" panose="020B0A04020102020204" pitchFamily="34" charset="0"/>
              </a:rPr>
              <a:t> </a:t>
            </a:r>
            <a:r>
              <a:rPr lang="en-US" sz="3100" u="sng" spc="-90" dirty="0" err="1">
                <a:latin typeface="Arial Black" panose="020B0A04020102020204" pitchFamily="34" charset="0"/>
              </a:rPr>
              <a:t>Karyawan</a:t>
            </a:r>
            <a:endParaRPr sz="3100" u="sng" dirty="0">
              <a:latin typeface="Arial Black" panose="020B0A040201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95" y="3947057"/>
            <a:ext cx="12776200" cy="810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000"/>
              </a:lnSpc>
              <a:spcBef>
                <a:spcPts val="100"/>
              </a:spcBef>
            </a:pPr>
            <a:r>
              <a:rPr sz="2000" i="1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Penyelenggaraan</a:t>
            </a:r>
            <a:r>
              <a:rPr sz="2000" i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sz="2000" i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 </a:t>
            </a:r>
            <a:r>
              <a:rPr sz="2000" i="1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sz="2000" i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sz="2000" i="1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r>
              <a:rPr sz="2000" i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2000" i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sz="2000" i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keahlian</a:t>
            </a:r>
            <a:r>
              <a:rPr sz="2000" i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sz="2000" i="1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sz="2000" i="1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</a:t>
            </a:r>
            <a:r>
              <a:rPr sz="2000" i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2000" i="1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sz="2000" i="1" spc="-1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sedikit.</a:t>
            </a:r>
            <a:r>
              <a:rPr sz="2000" i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Program-</a:t>
            </a:r>
            <a:r>
              <a:rPr sz="2000" i="1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sz="2000" i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sz="2000" i="1" spc="-1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sz="2000" i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digolongkan</a:t>
            </a:r>
            <a:r>
              <a:rPr sz="2000" i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</a:t>
            </a:r>
            <a:r>
              <a:rPr sz="2000" i="1" spc="-1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sz="2000" i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empat</a:t>
            </a:r>
            <a:r>
              <a:rPr sz="2000" i="1" spc="-1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sz="2000" i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utama.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7730" y="4917439"/>
            <a:ext cx="12955270" cy="2725420"/>
          </a:xfrm>
          <a:custGeom>
            <a:avLst/>
            <a:gdLst/>
            <a:ahLst/>
            <a:cxnLst/>
            <a:rect l="l" t="t" r="r" b="b"/>
            <a:pathLst>
              <a:path w="12955269" h="2725420">
                <a:moveTo>
                  <a:pt x="12954978" y="87884"/>
                </a:moveTo>
                <a:lnTo>
                  <a:pt x="12948057" y="53695"/>
                </a:lnTo>
                <a:lnTo>
                  <a:pt x="12947358" y="52666"/>
                </a:lnTo>
                <a:lnTo>
                  <a:pt x="12947358" y="7505"/>
                </a:lnTo>
                <a:lnTo>
                  <a:pt x="12902095" y="7505"/>
                </a:lnTo>
                <a:lnTo>
                  <a:pt x="12901232" y="6921"/>
                </a:lnTo>
                <a:lnTo>
                  <a:pt x="12866967" y="0"/>
                </a:lnTo>
                <a:lnTo>
                  <a:pt x="87960" y="0"/>
                </a:lnTo>
                <a:lnTo>
                  <a:pt x="53721" y="6921"/>
                </a:lnTo>
                <a:lnTo>
                  <a:pt x="25755" y="25755"/>
                </a:lnTo>
                <a:lnTo>
                  <a:pt x="6908" y="53695"/>
                </a:lnTo>
                <a:lnTo>
                  <a:pt x="0" y="87884"/>
                </a:lnTo>
                <a:lnTo>
                  <a:pt x="0" y="2637332"/>
                </a:lnTo>
                <a:lnTo>
                  <a:pt x="6908" y="2671584"/>
                </a:lnTo>
                <a:lnTo>
                  <a:pt x="7620" y="2672651"/>
                </a:lnTo>
                <a:lnTo>
                  <a:pt x="7620" y="2717685"/>
                </a:lnTo>
                <a:lnTo>
                  <a:pt x="52654" y="2717685"/>
                </a:lnTo>
                <a:lnTo>
                  <a:pt x="53721" y="2718397"/>
                </a:lnTo>
                <a:lnTo>
                  <a:pt x="87960" y="2725305"/>
                </a:lnTo>
                <a:lnTo>
                  <a:pt x="12866967" y="2725305"/>
                </a:lnTo>
                <a:lnTo>
                  <a:pt x="12901232" y="2718397"/>
                </a:lnTo>
                <a:lnTo>
                  <a:pt x="12902286" y="2717685"/>
                </a:lnTo>
                <a:lnTo>
                  <a:pt x="12947358" y="2717685"/>
                </a:lnTo>
                <a:lnTo>
                  <a:pt x="12947358" y="2672626"/>
                </a:lnTo>
                <a:lnTo>
                  <a:pt x="12948057" y="2671584"/>
                </a:lnTo>
                <a:lnTo>
                  <a:pt x="12954978" y="2637332"/>
                </a:lnTo>
                <a:lnTo>
                  <a:pt x="12954978" y="87884"/>
                </a:lnTo>
                <a:close/>
              </a:path>
            </a:pathLst>
          </a:custGeom>
          <a:solidFill>
            <a:srgbClr val="F4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73570"/>
              </p:ext>
            </p:extLst>
          </p:nvPr>
        </p:nvGraphicFramePr>
        <p:xfrm>
          <a:off x="833920" y="4912077"/>
          <a:ext cx="12955269" cy="272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9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1145"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sz="1900" spc="85" dirty="0" err="1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lang="en-US" sz="1900" spc="85" dirty="0" err="1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unjangan</a:t>
                      </a:r>
                      <a:r>
                        <a:rPr lang="en-US" sz="1900" spc="85" dirty="0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900" spc="85" dirty="0" err="1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Bayaran</a:t>
                      </a:r>
                      <a:r>
                        <a:rPr lang="en-US" sz="1900" spc="85" dirty="0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900" spc="85" dirty="0" err="1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Suplemen</a:t>
                      </a:r>
                      <a:endParaRPr sz="1900" dirty="0">
                        <a:latin typeface="Arial MT"/>
                        <a:cs typeface="Arial MT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800" i="0" spc="-3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Bayaran</a:t>
                      </a:r>
                      <a:r>
                        <a:rPr sz="1800" i="0" spc="-8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5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selama</a:t>
                      </a:r>
                      <a:r>
                        <a:rPr sz="1800" i="0" spc="-10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8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sz="1800" i="0" spc="-12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114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bekerja,</a:t>
                      </a:r>
                      <a:r>
                        <a:rPr sz="1800" i="0" spc="-10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seperti</a:t>
                      </a:r>
                      <a:r>
                        <a:rPr sz="1800" i="0" spc="-12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10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cuti</a:t>
                      </a:r>
                      <a:r>
                        <a:rPr sz="1800" i="0" spc="-12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1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berbayar.</a:t>
                      </a:r>
                      <a:endParaRPr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5104" marB="0">
                    <a:lnL w="9525">
                      <a:solidFill>
                        <a:srgbClr val="DAB9DD"/>
                      </a:solidFill>
                      <a:prstDash val="solid"/>
                    </a:lnL>
                    <a:lnR w="28575">
                      <a:solidFill>
                        <a:srgbClr val="DAB9DD"/>
                      </a:solidFill>
                      <a:prstDash val="solid"/>
                    </a:lnR>
                    <a:lnT w="12700">
                      <a:solidFill>
                        <a:srgbClr val="DAB9DD"/>
                      </a:solidFill>
                      <a:prstDash val="solid"/>
                    </a:lnT>
                    <a:lnB w="28575">
                      <a:solidFill>
                        <a:srgbClr val="DAB9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sz="1900" spc="85" dirty="0" err="1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lang="en-US" sz="1900" spc="85" dirty="0" err="1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unjangan</a:t>
                      </a:r>
                      <a:r>
                        <a:rPr lang="en-US" sz="1900" spc="85" dirty="0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900" spc="85" dirty="0" err="1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Asuransi</a:t>
                      </a:r>
                      <a:endParaRPr sz="1900" dirty="0">
                        <a:latin typeface="Arial MT"/>
                        <a:cs typeface="Arial MT"/>
                      </a:endParaRPr>
                    </a:p>
                    <a:p>
                      <a:pPr marL="198120" marR="316865">
                        <a:lnSpc>
                          <a:spcPct val="136900"/>
                        </a:lnSpc>
                        <a:spcBef>
                          <a:spcPts val="825"/>
                        </a:spcBef>
                      </a:pPr>
                      <a:r>
                        <a:rPr sz="1800" i="0" spc="-11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Meliputi</a:t>
                      </a:r>
                      <a:r>
                        <a:rPr sz="1800" i="0" spc="-10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5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kompensasi</a:t>
                      </a:r>
                      <a:r>
                        <a:rPr sz="1800" i="0" spc="-8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7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karyawan,</a:t>
                      </a:r>
                      <a:r>
                        <a:rPr sz="1800" i="0" spc="-6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5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asuransi </a:t>
                      </a:r>
                      <a:r>
                        <a:rPr sz="1800" i="0" spc="-12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jiwa,</a:t>
                      </a:r>
                      <a:r>
                        <a:rPr sz="1800" i="0" spc="-114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8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perawatan,</a:t>
                      </a:r>
                      <a:r>
                        <a:rPr sz="1800" i="0" spc="-6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3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pengobatan, dan</a:t>
                      </a:r>
                      <a:r>
                        <a:rPr sz="1800" i="0" spc="-12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1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ketidakmampuan.</a:t>
                      </a:r>
                      <a:endParaRPr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5104" marB="0">
                    <a:lnL w="28575">
                      <a:solidFill>
                        <a:srgbClr val="DAB9DD"/>
                      </a:solidFill>
                      <a:prstDash val="solid"/>
                    </a:lnL>
                    <a:lnR w="9525">
                      <a:solidFill>
                        <a:srgbClr val="DAB9DD"/>
                      </a:solidFill>
                      <a:prstDash val="solid"/>
                    </a:lnR>
                    <a:lnT w="12700">
                      <a:solidFill>
                        <a:srgbClr val="DAB9DD"/>
                      </a:solidFill>
                      <a:prstDash val="solid"/>
                    </a:lnT>
                    <a:lnB w="28575">
                      <a:solidFill>
                        <a:srgbClr val="DAB9DD"/>
                      </a:solidFill>
                      <a:prstDash val="solid"/>
                    </a:lnB>
                    <a:solidFill>
                      <a:srgbClr val="F4D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640"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00" spc="85" dirty="0" err="1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lang="en-US" sz="1900" spc="85" dirty="0" err="1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unjangan</a:t>
                      </a:r>
                      <a:r>
                        <a:rPr lang="en-US" sz="1900" spc="85" dirty="0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 Masa Tua</a:t>
                      </a:r>
                      <a:endParaRPr sz="1900" dirty="0">
                        <a:latin typeface="Arial MT"/>
                        <a:cs typeface="Arial MT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800" i="0" spc="-4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Jaminan</a:t>
                      </a:r>
                      <a:r>
                        <a:rPr sz="1800" i="0" spc="-12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6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sosial</a:t>
                      </a:r>
                      <a:r>
                        <a:rPr sz="1800" i="0" spc="-10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3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sz="1800" i="0" spc="-114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5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sz="1800" i="0" spc="-6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1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pensiun.</a:t>
                      </a:r>
                      <a:endParaRPr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6690" marB="0">
                    <a:lnL w="9525">
                      <a:solidFill>
                        <a:srgbClr val="DAB9DD"/>
                      </a:solidFill>
                      <a:prstDash val="solid"/>
                    </a:lnL>
                    <a:lnR w="28575">
                      <a:solidFill>
                        <a:srgbClr val="DAB9DD"/>
                      </a:solidFill>
                      <a:prstDash val="solid"/>
                    </a:lnR>
                    <a:lnT w="28575">
                      <a:solidFill>
                        <a:srgbClr val="DAB9DD"/>
                      </a:solidFill>
                      <a:prstDash val="solid"/>
                    </a:lnT>
                    <a:lnB w="12700">
                      <a:solidFill>
                        <a:srgbClr val="DAB9DD"/>
                      </a:solidFill>
                      <a:prstDash val="solid"/>
                    </a:lnB>
                    <a:solidFill>
                      <a:srgbClr val="F4D3F7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00" spc="85" dirty="0" err="1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lang="en-US" sz="1900" spc="85" dirty="0" err="1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unjangan</a:t>
                      </a:r>
                      <a:r>
                        <a:rPr lang="en-US" sz="1900" spc="85" dirty="0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900" spc="85" dirty="0" err="1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Pelayanan</a:t>
                      </a:r>
                      <a:r>
                        <a:rPr lang="en-US" sz="1900" spc="85" dirty="0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900" spc="85" dirty="0" err="1">
                          <a:solidFill>
                            <a:srgbClr val="272424"/>
                          </a:solidFill>
                          <a:latin typeface="Arial MT"/>
                          <a:cs typeface="Arial MT"/>
                        </a:rPr>
                        <a:t>Pegawai</a:t>
                      </a:r>
                      <a:endParaRPr sz="1900" dirty="0">
                        <a:latin typeface="Arial MT"/>
                        <a:cs typeface="Arial MT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800" i="0" spc="-4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Pelayanan</a:t>
                      </a:r>
                      <a:r>
                        <a:rPr sz="1800" i="0" spc="-9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7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pribadi</a:t>
                      </a:r>
                      <a:r>
                        <a:rPr sz="1800" i="0" spc="-9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3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sz="1800" i="0" spc="-9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5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pelayanan</a:t>
                      </a:r>
                      <a:r>
                        <a:rPr sz="1800" i="0" spc="-9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10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terkait</a:t>
                      </a:r>
                      <a:r>
                        <a:rPr sz="1800" i="0" spc="-95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0" spc="-10" dirty="0">
                          <a:solidFill>
                            <a:srgbClr val="2724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pekerjaan.</a:t>
                      </a:r>
                      <a:endParaRPr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6690" marB="0">
                    <a:lnL w="28575">
                      <a:solidFill>
                        <a:srgbClr val="DAB9DD"/>
                      </a:solidFill>
                      <a:prstDash val="solid"/>
                    </a:lnL>
                    <a:lnR w="9525">
                      <a:solidFill>
                        <a:srgbClr val="DAB9DD"/>
                      </a:solidFill>
                      <a:prstDash val="solid"/>
                    </a:lnR>
                    <a:lnT w="28575">
                      <a:solidFill>
                        <a:srgbClr val="DAB9DD"/>
                      </a:solidFill>
                      <a:prstDash val="solid"/>
                    </a:lnT>
                    <a:lnB w="12700">
                      <a:solidFill>
                        <a:srgbClr val="DAB9DD"/>
                      </a:solidFill>
                      <a:prstDash val="solid"/>
                    </a:lnB>
                    <a:solidFill>
                      <a:srgbClr val="F4D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161" y="317118"/>
            <a:ext cx="9467519" cy="483979"/>
          </a:xfrm>
          <a:prstGeom prst="rect">
            <a:avLst/>
          </a:prstGeom>
        </p:spPr>
        <p:txBody>
          <a:bodyPr vert="horz" wrap="square" lIns="0" tIns="113538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00"/>
              </a:spcBef>
            </a:pPr>
            <a:r>
              <a:rPr lang="en-US" sz="2400" u="sng" spc="110" dirty="0" err="1">
                <a:latin typeface="Arial Black" panose="020B0A04020102020204" pitchFamily="34" charset="0"/>
              </a:rPr>
              <a:t>Tunjangan</a:t>
            </a:r>
            <a:r>
              <a:rPr lang="en-US" sz="2400" u="sng" spc="110" dirty="0">
                <a:latin typeface="Arial Black" panose="020B0A04020102020204" pitchFamily="34" charset="0"/>
              </a:rPr>
              <a:t> Masa Tua &amp; </a:t>
            </a:r>
            <a:r>
              <a:rPr lang="en-US" sz="2400" u="sng" spc="110" dirty="0" err="1">
                <a:latin typeface="Arial Black" panose="020B0A04020102020204" pitchFamily="34" charset="0"/>
              </a:rPr>
              <a:t>Pelayanan</a:t>
            </a:r>
            <a:r>
              <a:rPr lang="en-US" sz="2400" u="sng" spc="110" dirty="0">
                <a:latin typeface="Arial Black" panose="020B0A04020102020204" pitchFamily="34" charset="0"/>
              </a:rPr>
              <a:t> </a:t>
            </a:r>
            <a:r>
              <a:rPr lang="en-US" sz="2400" u="sng" spc="110" dirty="0" err="1">
                <a:latin typeface="Arial Black" panose="020B0A04020102020204" pitchFamily="34" charset="0"/>
              </a:rPr>
              <a:t>Pegawai</a:t>
            </a:r>
            <a:endParaRPr sz="2400" u="sng" dirty="0"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221" y="948967"/>
            <a:ext cx="121189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Tunjangan</a:t>
            </a:r>
            <a:r>
              <a:rPr sz="20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sz="20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sz="20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sz="20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balas</a:t>
            </a:r>
            <a:r>
              <a:rPr sz="20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sz="20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sz="20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sz="20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20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penting,</a:t>
            </a:r>
            <a:r>
              <a:rPr sz="20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sz="20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kompensasi</a:t>
            </a:r>
            <a:r>
              <a:rPr sz="20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karyawan,</a:t>
            </a:r>
            <a:r>
              <a:rPr sz="20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sz="20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jiwa,</a:t>
            </a:r>
            <a:r>
              <a:rPr sz="20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sz="2000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sz="20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perawatan,</a:t>
            </a:r>
            <a:r>
              <a:rPr sz="2000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pengobatan,</a:t>
            </a:r>
            <a:r>
              <a:rPr sz="20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20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ketidakmampuan.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572" y="1744471"/>
            <a:ext cx="6408420" cy="2461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err="1">
                <a:solidFill>
                  <a:srgbClr val="D639D6"/>
                </a:solidFill>
                <a:latin typeface="Arial MT"/>
                <a:cs typeface="Arial MT"/>
              </a:rPr>
              <a:t>K</a:t>
            </a:r>
            <a:r>
              <a:rPr lang="en-US" sz="1800" b="1" spc="-10" dirty="0" err="1">
                <a:solidFill>
                  <a:srgbClr val="D639D6"/>
                </a:solidFill>
                <a:latin typeface="Arial MT"/>
                <a:cs typeface="Arial MT"/>
              </a:rPr>
              <a:t>ompensasi</a:t>
            </a:r>
            <a:r>
              <a:rPr lang="en-US" sz="1800" b="1" spc="-10" dirty="0">
                <a:solidFill>
                  <a:srgbClr val="D639D6"/>
                </a:solidFill>
                <a:latin typeface="Arial MT"/>
                <a:cs typeface="Arial MT"/>
              </a:rPr>
              <a:t> </a:t>
            </a:r>
            <a:r>
              <a:rPr lang="en-US" sz="1800" b="1" spc="-10" dirty="0" err="1">
                <a:solidFill>
                  <a:srgbClr val="D639D6"/>
                </a:solidFill>
                <a:latin typeface="Arial MT"/>
                <a:cs typeface="Arial MT"/>
              </a:rPr>
              <a:t>Karyawan</a:t>
            </a:r>
            <a:r>
              <a:rPr lang="en-US" sz="1800" b="1" spc="-10" dirty="0">
                <a:solidFill>
                  <a:srgbClr val="D639D6"/>
                </a:solidFill>
                <a:latin typeface="Arial MT"/>
                <a:cs typeface="Arial MT"/>
              </a:rPr>
              <a:t> </a:t>
            </a:r>
            <a:endParaRPr sz="1800" b="1" dirty="0">
              <a:latin typeface="Arial MT"/>
              <a:cs typeface="Arial MT"/>
            </a:endParaRPr>
          </a:p>
          <a:p>
            <a:pPr marL="12700" marR="5080">
              <a:lnSpc>
                <a:spcPct val="140400"/>
              </a:lnSpc>
              <a:spcBef>
                <a:spcPts val="1130"/>
              </a:spcBef>
            </a:pP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perundang-</a:t>
            </a:r>
            <a:r>
              <a:rPr sz="16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undangan</a:t>
            </a:r>
            <a:r>
              <a:rPr sz="1600" spc="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kompensasi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karyawan 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sz="16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tunjangan 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penghasilan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pengobatan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sz="16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korban</a:t>
            </a:r>
            <a:r>
              <a:rPr sz="16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kecelakaan</a:t>
            </a:r>
            <a:r>
              <a:rPr sz="16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keluarganya, </a:t>
            </a:r>
            <a:r>
              <a:rPr sz="16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tanpa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mempersoalkan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siapa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bersalah.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Tunjangan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 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berbentuk</a:t>
            </a:r>
            <a:r>
              <a:rPr sz="1600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pengobatan, </a:t>
            </a: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sz="1600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sz="1600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operasi.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hanyalah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sz="16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kecelakaan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sz="1600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terjadi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pekerjaannya.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221" y="4556555"/>
            <a:ext cx="4249674" cy="24283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509764" y="1744471"/>
            <a:ext cx="6279515" cy="2461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 err="1">
                <a:solidFill>
                  <a:srgbClr val="D639D6"/>
                </a:solidFill>
                <a:latin typeface="Arial MT"/>
                <a:cs typeface="Arial MT"/>
              </a:rPr>
              <a:t>As</a:t>
            </a:r>
            <a:r>
              <a:rPr lang="en-US" sz="1800" b="1" spc="-95" dirty="0" err="1">
                <a:solidFill>
                  <a:srgbClr val="D639D6"/>
                </a:solidFill>
                <a:latin typeface="Arial MT"/>
                <a:cs typeface="Arial MT"/>
              </a:rPr>
              <a:t>uransi</a:t>
            </a:r>
            <a:r>
              <a:rPr lang="en-US" sz="1800" b="1" spc="-95" dirty="0">
                <a:solidFill>
                  <a:srgbClr val="D639D6"/>
                </a:solidFill>
                <a:latin typeface="Arial MT"/>
                <a:cs typeface="Arial MT"/>
              </a:rPr>
              <a:t> Jiwa</a:t>
            </a:r>
            <a:endParaRPr sz="1800" b="1" dirty="0">
              <a:latin typeface="Arial MT"/>
              <a:cs typeface="Arial MT"/>
            </a:endParaRPr>
          </a:p>
          <a:p>
            <a:pPr marL="12700" marR="5080">
              <a:lnSpc>
                <a:spcPct val="140400"/>
              </a:lnSpc>
              <a:spcBef>
                <a:spcPts val="1130"/>
              </a:spcBef>
            </a:pP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sz="1600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jiwa </a:t>
            </a:r>
            <a:r>
              <a:rPr sz="16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menanggung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sz="1600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finansial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kematian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sz="1600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lama, </a:t>
            </a: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memberikan jaminan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pensiun.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sz="1600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jiwa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sering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perusahaan,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</a:t>
            </a:r>
            <a:r>
              <a:rPr sz="16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mencakup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semua</a:t>
            </a:r>
            <a:r>
              <a:rPr sz="16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tanpa </a:t>
            </a:r>
            <a:r>
              <a:rPr sz="16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memandang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kesehatan.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umumnya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membayar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besar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pokok,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opsi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1600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dibayar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9764" y="4556555"/>
            <a:ext cx="4249674" cy="242836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39572" y="7202128"/>
            <a:ext cx="13241019" cy="647613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14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itu,</a:t>
            </a:r>
            <a:r>
              <a:rPr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perawatan,</a:t>
            </a:r>
            <a:r>
              <a:rPr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pengobatan,</a:t>
            </a:r>
            <a:r>
              <a:rPr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ketidakmampuan</a:t>
            </a:r>
            <a:r>
              <a:rPr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mengatasi</a:t>
            </a:r>
            <a:r>
              <a:rPr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kecelakaan</a:t>
            </a:r>
            <a:r>
              <a:rPr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pekerjaan.</a:t>
            </a:r>
            <a:r>
              <a:rPr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mencakup asuransi</a:t>
            </a:r>
            <a:r>
              <a:rPr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0" dirty="0" err="1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bedah</a:t>
            </a:r>
            <a:r>
              <a:rPr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pengobatan,</a:t>
            </a:r>
            <a:r>
              <a:rPr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penghasilan</a:t>
            </a:r>
            <a:r>
              <a:rPr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ketidakmampuan.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161" y="317118"/>
            <a:ext cx="946751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95"/>
              </a:spcBef>
            </a:pPr>
            <a:r>
              <a:rPr sz="2000" u="sng" spc="80" dirty="0" err="1">
                <a:latin typeface="Arial Black" panose="020B0A04020102020204" pitchFamily="34" charset="0"/>
              </a:rPr>
              <a:t>T</a:t>
            </a:r>
            <a:r>
              <a:rPr lang="en-US" sz="2000" u="sng" spc="80" dirty="0" err="1">
                <a:latin typeface="Arial Black" panose="020B0A04020102020204" pitchFamily="34" charset="0"/>
              </a:rPr>
              <a:t>unjangan</a:t>
            </a:r>
            <a:r>
              <a:rPr lang="en-US" sz="2000" u="sng" spc="80" dirty="0">
                <a:latin typeface="Arial Black" panose="020B0A04020102020204" pitchFamily="34" charset="0"/>
              </a:rPr>
              <a:t> Masa Tua &amp; </a:t>
            </a:r>
            <a:r>
              <a:rPr lang="en-US" sz="2000" u="sng" spc="80" dirty="0" err="1">
                <a:latin typeface="Arial Black" panose="020B0A04020102020204" pitchFamily="34" charset="0"/>
              </a:rPr>
              <a:t>Pelayanan</a:t>
            </a:r>
            <a:r>
              <a:rPr lang="en-US" sz="2000" u="sng" spc="80" dirty="0">
                <a:latin typeface="Arial Black" panose="020B0A04020102020204" pitchFamily="34" charset="0"/>
              </a:rPr>
              <a:t> </a:t>
            </a:r>
            <a:r>
              <a:rPr lang="en-US" sz="2000" u="sng" spc="80" dirty="0" err="1">
                <a:latin typeface="Arial Black" panose="020B0A04020102020204" pitchFamily="34" charset="0"/>
              </a:rPr>
              <a:t>Pegawai</a:t>
            </a:r>
            <a:endParaRPr sz="2000" u="sng" dirty="0"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708" y="990853"/>
            <a:ext cx="6645656" cy="381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u="sng" dirty="0" err="1">
                <a:solidFill>
                  <a:srgbClr val="D639D6"/>
                </a:solidFill>
                <a:latin typeface="Arial Black" panose="020B0A04020102020204" pitchFamily="34" charset="0"/>
                <a:cs typeface="Arial MT"/>
              </a:rPr>
              <a:t>J</a:t>
            </a:r>
            <a:r>
              <a:rPr sz="1400" u="sng" dirty="0" err="1">
                <a:solidFill>
                  <a:srgbClr val="D639D6"/>
                </a:solidFill>
                <a:latin typeface="Arial Black" panose="020B0A04020102020204" pitchFamily="34" charset="0"/>
                <a:cs typeface="Arial MT"/>
              </a:rPr>
              <a:t>a</a:t>
            </a:r>
            <a:r>
              <a:rPr lang="en-US" sz="1400" u="sng" dirty="0" err="1">
                <a:solidFill>
                  <a:srgbClr val="D639D6"/>
                </a:solidFill>
                <a:latin typeface="Arial Black" panose="020B0A04020102020204" pitchFamily="34" charset="0"/>
                <a:cs typeface="Arial MT"/>
              </a:rPr>
              <a:t>minan</a:t>
            </a:r>
            <a:r>
              <a:rPr lang="en-US" sz="1400" u="sng" dirty="0">
                <a:solidFill>
                  <a:srgbClr val="D639D6"/>
                </a:solidFill>
                <a:latin typeface="Arial Black" panose="020B0A04020102020204" pitchFamily="34" charset="0"/>
                <a:cs typeface="Arial MT"/>
              </a:rPr>
              <a:t> </a:t>
            </a:r>
            <a:r>
              <a:rPr lang="en-US" sz="1400" u="sng" dirty="0" err="1">
                <a:solidFill>
                  <a:srgbClr val="D639D6"/>
                </a:solidFill>
                <a:latin typeface="Arial Black" panose="020B0A04020102020204" pitchFamily="34" charset="0"/>
                <a:cs typeface="Arial MT"/>
              </a:rPr>
              <a:t>Sosial</a:t>
            </a:r>
            <a:endParaRPr sz="1400" u="sng" dirty="0">
              <a:latin typeface="Arial Black" panose="020B0A0402010202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Jaminan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sz="12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sz="12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sz="12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sz="1200" spc="-1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layak, 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mencakup: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buFont typeface="Trebuchet MS"/>
              <a:buChar char="•"/>
              <a:tabLst>
                <a:tab pos="354965" algn="l"/>
              </a:tabLst>
            </a:pPr>
            <a:r>
              <a:rPr sz="12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Tunjangan</a:t>
            </a:r>
            <a:r>
              <a:rPr sz="1200" b="1" spc="-1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</a:t>
            </a:r>
            <a:r>
              <a:rPr sz="1200" b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Tua:</a:t>
            </a:r>
            <a:r>
              <a:rPr sz="1200" b="1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Penghasilan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pensiunan </a:t>
            </a:r>
            <a:r>
              <a:rPr sz="1200" spc="-40" dirty="0" err="1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sz="12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sz="12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sz="12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Trebuchet MS"/>
              <a:buChar char="•"/>
              <a:tabLst>
                <a:tab pos="354965" algn="l"/>
              </a:tabLst>
            </a:pPr>
            <a:r>
              <a:rPr sz="12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Tunjangan</a:t>
            </a:r>
            <a:r>
              <a:rPr sz="1200" b="1" spc="-1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Ahli</a:t>
            </a:r>
            <a:r>
              <a:rPr sz="12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Waris/Kematian:</a:t>
            </a:r>
            <a:r>
              <a:rPr sz="12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Tunjangan</a:t>
            </a: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 </a:t>
            </a:r>
            <a:r>
              <a:rPr sz="12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ahli</a:t>
            </a: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waris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meninggal</a:t>
            </a:r>
            <a:r>
              <a:rPr sz="12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dunia.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Trebuchet MS"/>
              <a:buChar char="•"/>
              <a:tabLst>
                <a:tab pos="354965" algn="l"/>
              </a:tabLst>
            </a:pPr>
            <a:r>
              <a:rPr sz="12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Tunjangan</a:t>
            </a:r>
            <a:r>
              <a:rPr sz="1200" b="1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Ketidakmampuan:</a:t>
            </a:r>
            <a:r>
              <a:rPr sz="12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Tunjangan</a:t>
            </a:r>
            <a:r>
              <a:rPr sz="12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bulanan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sz="12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sz="12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ketidakmampuan</a:t>
            </a:r>
            <a:r>
              <a:rPr sz="1200" spc="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sz="12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bekerja.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Clr>
                <a:srgbClr val="272424"/>
              </a:buClr>
              <a:buFont typeface="Trebuchet MS"/>
              <a:buChar char="•"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sz="12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dibayar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pajak</a:t>
            </a: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atas</a:t>
            </a:r>
            <a:r>
              <a:rPr sz="12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upah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pengusaha.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n-US" sz="1400" u="sng" spc="-130" dirty="0">
                <a:solidFill>
                  <a:srgbClr val="D639D6"/>
                </a:solidFill>
                <a:latin typeface="Arial Black" panose="020B0A04020102020204" pitchFamily="34" charset="0"/>
                <a:cs typeface="Arial MT"/>
              </a:rPr>
              <a:t>Program </a:t>
            </a:r>
            <a:r>
              <a:rPr lang="en-US" sz="1400" u="sng" spc="-130" dirty="0" err="1">
                <a:solidFill>
                  <a:srgbClr val="D639D6"/>
                </a:solidFill>
                <a:latin typeface="Arial Black" panose="020B0A04020102020204" pitchFamily="34" charset="0"/>
                <a:cs typeface="Arial MT"/>
              </a:rPr>
              <a:t>Pensiun</a:t>
            </a:r>
            <a:endParaRPr sz="1400" u="sng" dirty="0">
              <a:latin typeface="Arial Black" panose="020B0A0402010202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sz="12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pensiun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utama: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buFont typeface="Trebuchet MS"/>
              <a:buChar char="•"/>
              <a:tabLst>
                <a:tab pos="354965" algn="l"/>
              </a:tabLst>
            </a:pPr>
            <a:r>
              <a:rPr sz="12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Pensiun</a:t>
            </a:r>
            <a:r>
              <a:rPr sz="1200" b="1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Kelompok:</a:t>
            </a:r>
            <a:r>
              <a:rPr sz="12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Kontribusi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 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pensiun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sz="1200" spc="1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2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Trebuchet MS"/>
              <a:buChar char="•"/>
              <a:tabLst>
                <a:tab pos="354965" algn="l"/>
              </a:tabLst>
            </a:pPr>
            <a:r>
              <a:rPr sz="1200" b="1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sz="12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sz="12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Ditunda: </a:t>
            </a:r>
            <a:r>
              <a:rPr sz="12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dimasukkan</a:t>
            </a:r>
            <a:r>
              <a:rPr sz="1200" spc="-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sz="12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rekening</a:t>
            </a:r>
            <a:r>
              <a:rPr sz="1200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pegawai,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sz="12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pensiun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atau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meninggal.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Trebuchet MS"/>
              <a:buChar char="•"/>
              <a:tabLst>
                <a:tab pos="354965" algn="l"/>
              </a:tabLst>
            </a:pPr>
            <a:r>
              <a:rPr sz="12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Tabungan:</a:t>
            </a:r>
            <a:r>
              <a:rPr sz="12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menyisihkan</a:t>
            </a: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upah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</a:t>
            </a: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08" y="5091233"/>
            <a:ext cx="6645656" cy="30188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20000" y="956563"/>
            <a:ext cx="5459271" cy="190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70" dirty="0" err="1">
                <a:solidFill>
                  <a:srgbClr val="D639D6"/>
                </a:solidFill>
                <a:latin typeface="Arial Black" panose="020B0A04020102020204" pitchFamily="34" charset="0"/>
                <a:cs typeface="Arial MT"/>
              </a:rPr>
              <a:t>T</a:t>
            </a:r>
            <a:r>
              <a:rPr lang="en-US" sz="1400" u="sng" spc="70" dirty="0" err="1">
                <a:solidFill>
                  <a:srgbClr val="D639D6"/>
                </a:solidFill>
                <a:latin typeface="Arial Black" panose="020B0A04020102020204" pitchFamily="34" charset="0"/>
                <a:cs typeface="Arial MT"/>
              </a:rPr>
              <a:t>unjangan</a:t>
            </a:r>
            <a:r>
              <a:rPr lang="en-US" sz="1400" u="sng" spc="70" dirty="0">
                <a:solidFill>
                  <a:srgbClr val="D639D6"/>
                </a:solidFill>
                <a:latin typeface="Arial Black" panose="020B0A04020102020204" pitchFamily="34" charset="0"/>
                <a:cs typeface="Arial MT"/>
              </a:rPr>
              <a:t> </a:t>
            </a:r>
            <a:r>
              <a:rPr lang="en-US" sz="1400" u="sng" spc="70" dirty="0" err="1">
                <a:solidFill>
                  <a:srgbClr val="D639D6"/>
                </a:solidFill>
                <a:latin typeface="Arial Black" panose="020B0A04020102020204" pitchFamily="34" charset="0"/>
                <a:cs typeface="Arial MT"/>
              </a:rPr>
              <a:t>Pelayanan</a:t>
            </a:r>
            <a:r>
              <a:rPr lang="en-US" sz="1400" u="sng" spc="70" dirty="0">
                <a:solidFill>
                  <a:srgbClr val="D639D6"/>
                </a:solidFill>
                <a:latin typeface="Arial Black" panose="020B0A04020102020204" pitchFamily="34" charset="0"/>
                <a:cs typeface="Arial MT"/>
              </a:rPr>
              <a:t> </a:t>
            </a:r>
            <a:r>
              <a:rPr lang="en-US" sz="1400" u="sng" spc="70" dirty="0" err="1">
                <a:solidFill>
                  <a:srgbClr val="D639D6"/>
                </a:solidFill>
                <a:latin typeface="Arial Black" panose="020B0A04020102020204" pitchFamily="34" charset="0"/>
                <a:cs typeface="Arial MT"/>
              </a:rPr>
              <a:t>Pegawai</a:t>
            </a:r>
            <a:endParaRPr sz="1400" u="sng" dirty="0">
              <a:latin typeface="Arial Black" panose="020B0A0402010202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sz="12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juga menyediakan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sz="1200" spc="-1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sz="12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karyawan.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en-US" sz="1200" u="sng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1200" u="sng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u="sng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endParaRPr sz="1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buFont typeface="Trebuchet MS"/>
              <a:buChar char="•"/>
              <a:tabLst>
                <a:tab pos="354965" algn="l"/>
              </a:tabLst>
            </a:pPr>
            <a:r>
              <a:rPr sz="12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Koperasi</a:t>
            </a:r>
            <a:r>
              <a:rPr sz="1200" b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Simpan</a:t>
            </a:r>
            <a:r>
              <a:rPr sz="12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Pinjam:</a:t>
            </a:r>
            <a:r>
              <a:rPr sz="12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Pinjaman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dengan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menarik.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Trebuchet MS"/>
              <a:buChar char="•"/>
              <a:tabLst>
                <a:tab pos="354965" algn="l"/>
              </a:tabLst>
            </a:pPr>
            <a:r>
              <a:rPr sz="12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Penyuluhan:</a:t>
            </a:r>
            <a:r>
              <a:rPr sz="1200" b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Keuangan,</a:t>
            </a:r>
            <a:r>
              <a:rPr sz="12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keluarga,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karier,</a:t>
            </a:r>
            <a:r>
              <a:rPr sz="12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penempatan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pekerjaan, 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2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pensiun.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Trebuchet MS"/>
              <a:buChar char="•"/>
              <a:tabLst>
                <a:tab pos="354965" algn="l"/>
              </a:tabLst>
            </a:pPr>
            <a:r>
              <a:rPr sz="1200" b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sz="1200" b="1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sz="12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1200" b="1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Rekreasi:</a:t>
            </a:r>
            <a:r>
              <a:rPr sz="12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Olahraga,</a:t>
            </a:r>
            <a:r>
              <a:rPr sz="12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klub,</a:t>
            </a:r>
            <a:r>
              <a:rPr sz="12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piknik,</a:t>
            </a:r>
            <a:r>
              <a:rPr sz="12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pesta,</a:t>
            </a:r>
            <a:r>
              <a:rPr sz="12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2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tunjangan </a:t>
            </a:r>
            <a:r>
              <a:rPr sz="12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hamil.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3072" y="4775557"/>
            <a:ext cx="5611928" cy="30188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161" y="317118"/>
            <a:ext cx="9467519" cy="450764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2400" u="sng" spc="-130" dirty="0">
                <a:latin typeface="Arial Black" panose="020B0A04020102020204" pitchFamily="34" charset="0"/>
              </a:rPr>
              <a:t>S</a:t>
            </a:r>
            <a:r>
              <a:rPr lang="en-US" sz="2400" u="sng" spc="-130" dirty="0">
                <a:latin typeface="Arial Black" panose="020B0A04020102020204" pitchFamily="34" charset="0"/>
              </a:rPr>
              <a:t>tudi Kasus: </a:t>
            </a:r>
            <a:r>
              <a:rPr lang="en-US" sz="2400" u="sng" spc="-130" dirty="0" err="1">
                <a:latin typeface="Arial Black" panose="020B0A04020102020204" pitchFamily="34" charset="0"/>
              </a:rPr>
              <a:t>Kesejahteraan</a:t>
            </a:r>
            <a:r>
              <a:rPr lang="en-US" sz="2400" u="sng" spc="-130" dirty="0">
                <a:latin typeface="Arial Black" panose="020B0A04020102020204" pitchFamily="34" charset="0"/>
              </a:rPr>
              <a:t> </a:t>
            </a:r>
            <a:r>
              <a:rPr lang="en-US" sz="2400" u="sng" spc="-130" dirty="0" err="1">
                <a:latin typeface="Arial Black" panose="020B0A04020102020204" pitchFamily="34" charset="0"/>
              </a:rPr>
              <a:t>Karyawan</a:t>
            </a:r>
            <a:r>
              <a:rPr lang="en-US" sz="2400" u="sng" spc="-130" dirty="0">
                <a:latin typeface="Arial Black" panose="020B0A04020102020204" pitchFamily="34" charset="0"/>
              </a:rPr>
              <a:t> di BCA</a:t>
            </a:r>
            <a:endParaRPr sz="2400" u="sng" dirty="0"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098" y="1007795"/>
            <a:ext cx="13279119" cy="659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100"/>
              </a:lnSpc>
              <a:spcBef>
                <a:spcPts val="100"/>
              </a:spcBef>
            </a:pP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r>
              <a:rPr sz="1600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sz="1600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</a:t>
            </a:r>
            <a:r>
              <a:rPr sz="1600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Tbk</a:t>
            </a:r>
            <a:r>
              <a:rPr sz="16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(BCA),</a:t>
            </a:r>
            <a:r>
              <a:rPr sz="1600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swasta</a:t>
            </a:r>
            <a:r>
              <a:rPr sz="1600" spc="-114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r>
              <a:rPr sz="1600" spc="-1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Indonesia,</a:t>
            </a:r>
            <a:r>
              <a:rPr sz="1600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sz="1600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</a:t>
            </a:r>
            <a:r>
              <a:rPr sz="1600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r>
              <a:rPr sz="1600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pilihan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utama.</a:t>
            </a:r>
            <a:r>
              <a:rPr sz="1600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sz="1600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  <a:r>
              <a:rPr sz="1600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banking,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BCA</a:t>
            </a:r>
            <a:r>
              <a:rPr sz="1600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berinovasi</a:t>
            </a:r>
            <a:r>
              <a:rPr sz="1600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sz="1600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sz="1600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luas.</a:t>
            </a:r>
            <a:r>
              <a:rPr sz="1600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sz="1600" spc="-1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menganalisis </a:t>
            </a:r>
            <a:r>
              <a:rPr sz="1600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sz="1600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sz="1600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600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BCA</a:t>
            </a:r>
            <a:r>
              <a:rPr sz="1600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KCU</a:t>
            </a:r>
            <a:r>
              <a:rPr sz="1600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Kelapa</a:t>
            </a:r>
            <a:r>
              <a:rPr sz="1600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Gading.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9000" y="1696847"/>
            <a:ext cx="13452475" cy="910590"/>
            <a:chOff x="589000" y="1696847"/>
            <a:chExt cx="13452475" cy="910590"/>
          </a:xfrm>
        </p:grpSpPr>
        <p:sp>
          <p:nvSpPr>
            <p:cNvPr id="5" name="object 5"/>
            <p:cNvSpPr/>
            <p:nvPr/>
          </p:nvSpPr>
          <p:spPr>
            <a:xfrm>
              <a:off x="596620" y="1704467"/>
              <a:ext cx="13437235" cy="895350"/>
            </a:xfrm>
            <a:custGeom>
              <a:avLst/>
              <a:gdLst/>
              <a:ahLst/>
              <a:cxnLst/>
              <a:rect l="l" t="t" r="r" b="b"/>
              <a:pathLst>
                <a:path w="13437235" h="895350">
                  <a:moveTo>
                    <a:pt x="0" y="62737"/>
                  </a:moveTo>
                  <a:lnTo>
                    <a:pt x="4924" y="38308"/>
                  </a:lnTo>
                  <a:lnTo>
                    <a:pt x="18351" y="18367"/>
                  </a:lnTo>
                  <a:lnTo>
                    <a:pt x="38265" y="4927"/>
                  </a:lnTo>
                  <a:lnTo>
                    <a:pt x="62649" y="0"/>
                  </a:lnTo>
                  <a:lnTo>
                    <a:pt x="13374522" y="0"/>
                  </a:lnTo>
                  <a:lnTo>
                    <a:pt x="13398878" y="4927"/>
                  </a:lnTo>
                  <a:lnTo>
                    <a:pt x="13418781" y="18367"/>
                  </a:lnTo>
                  <a:lnTo>
                    <a:pt x="13432208" y="38308"/>
                  </a:lnTo>
                  <a:lnTo>
                    <a:pt x="13437133" y="62737"/>
                  </a:lnTo>
                  <a:lnTo>
                    <a:pt x="13437133" y="832230"/>
                  </a:lnTo>
                  <a:lnTo>
                    <a:pt x="13432208" y="856660"/>
                  </a:lnTo>
                  <a:lnTo>
                    <a:pt x="13418781" y="876601"/>
                  </a:lnTo>
                  <a:lnTo>
                    <a:pt x="13398878" y="890041"/>
                  </a:lnTo>
                  <a:lnTo>
                    <a:pt x="13374522" y="894968"/>
                  </a:lnTo>
                  <a:lnTo>
                    <a:pt x="62649" y="894968"/>
                  </a:lnTo>
                  <a:lnTo>
                    <a:pt x="38265" y="890041"/>
                  </a:lnTo>
                  <a:lnTo>
                    <a:pt x="18351" y="876601"/>
                  </a:lnTo>
                  <a:lnTo>
                    <a:pt x="4924" y="856660"/>
                  </a:lnTo>
                  <a:lnTo>
                    <a:pt x="0" y="832230"/>
                  </a:lnTo>
                  <a:lnTo>
                    <a:pt x="0" y="62737"/>
                  </a:lnTo>
                  <a:close/>
                </a:path>
              </a:pathLst>
            </a:custGeom>
            <a:ln w="1524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860" y="1719707"/>
              <a:ext cx="596900" cy="864869"/>
            </a:xfrm>
            <a:custGeom>
              <a:avLst/>
              <a:gdLst/>
              <a:ahLst/>
              <a:cxnLst/>
              <a:rect l="l" t="t" r="r" b="b"/>
              <a:pathLst>
                <a:path w="596900" h="864869">
                  <a:moveTo>
                    <a:pt x="552259" y="0"/>
                  </a:moveTo>
                  <a:lnTo>
                    <a:pt x="44361" y="0"/>
                  </a:lnTo>
                  <a:lnTo>
                    <a:pt x="27094" y="3498"/>
                  </a:lnTo>
                  <a:lnTo>
                    <a:pt x="12993" y="13033"/>
                  </a:lnTo>
                  <a:lnTo>
                    <a:pt x="3486" y="27164"/>
                  </a:lnTo>
                  <a:lnTo>
                    <a:pt x="0" y="44450"/>
                  </a:lnTo>
                  <a:lnTo>
                    <a:pt x="0" y="820039"/>
                  </a:lnTo>
                  <a:lnTo>
                    <a:pt x="3486" y="837324"/>
                  </a:lnTo>
                  <a:lnTo>
                    <a:pt x="12993" y="851455"/>
                  </a:lnTo>
                  <a:lnTo>
                    <a:pt x="27094" y="860990"/>
                  </a:lnTo>
                  <a:lnTo>
                    <a:pt x="44361" y="864489"/>
                  </a:lnTo>
                  <a:lnTo>
                    <a:pt x="552259" y="864489"/>
                  </a:lnTo>
                  <a:lnTo>
                    <a:pt x="569526" y="860990"/>
                  </a:lnTo>
                  <a:lnTo>
                    <a:pt x="583626" y="851455"/>
                  </a:lnTo>
                  <a:lnTo>
                    <a:pt x="593134" y="837324"/>
                  </a:lnTo>
                  <a:lnTo>
                    <a:pt x="596620" y="820039"/>
                  </a:lnTo>
                  <a:lnTo>
                    <a:pt x="596620" y="44450"/>
                  </a:lnTo>
                  <a:lnTo>
                    <a:pt x="593134" y="27164"/>
                  </a:lnTo>
                  <a:lnTo>
                    <a:pt x="583626" y="13033"/>
                  </a:lnTo>
                  <a:lnTo>
                    <a:pt x="569526" y="3498"/>
                  </a:lnTo>
                  <a:lnTo>
                    <a:pt x="552259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4613" y="1949576"/>
            <a:ext cx="1308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50" spc="-50" dirty="0">
                <a:solidFill>
                  <a:srgbClr val="272424"/>
                </a:solidFill>
                <a:latin typeface="Arial MT"/>
                <a:cs typeface="Arial MT"/>
              </a:rPr>
              <a:t>1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7630" y="1845945"/>
            <a:ext cx="11062970" cy="7931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spc="-10" dirty="0" err="1">
                <a:solidFill>
                  <a:srgbClr val="272424"/>
                </a:solidFill>
                <a:latin typeface="Arial MT"/>
                <a:cs typeface="Arial MT"/>
              </a:rPr>
              <a:t>Komp</a:t>
            </a:r>
            <a:r>
              <a:rPr lang="en-US" sz="1350" spc="-10" dirty="0" err="1">
                <a:solidFill>
                  <a:srgbClr val="272424"/>
                </a:solidFill>
                <a:latin typeface="Arial MT"/>
                <a:cs typeface="Arial MT"/>
              </a:rPr>
              <a:t>ensasi</a:t>
            </a:r>
            <a:r>
              <a:rPr lang="en-US" sz="1350" spc="-10" dirty="0">
                <a:solidFill>
                  <a:srgbClr val="272424"/>
                </a:solidFill>
                <a:latin typeface="Arial MT"/>
                <a:cs typeface="Arial MT"/>
              </a:rPr>
              <a:t> &amp; </a:t>
            </a:r>
            <a:r>
              <a:rPr lang="en-US" sz="1350" spc="-10" dirty="0" err="1">
                <a:solidFill>
                  <a:srgbClr val="272424"/>
                </a:solidFill>
                <a:latin typeface="Arial MT"/>
                <a:cs typeface="Arial MT"/>
              </a:rPr>
              <a:t>Lingkungan</a:t>
            </a:r>
            <a:r>
              <a:rPr lang="en-US" sz="1350" spc="-10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350" spc="-10" dirty="0" err="1">
                <a:solidFill>
                  <a:srgbClr val="272424"/>
                </a:solidFill>
                <a:latin typeface="Arial MT"/>
                <a:cs typeface="Arial MT"/>
              </a:rPr>
              <a:t>Kerja</a:t>
            </a:r>
            <a:endParaRPr sz="1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r>
              <a:rPr sz="1400" b="1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Kompensasi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400" b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sz="1400" b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penting.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Namun,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sz="1400" b="1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sz="1400" b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sz="1400" b="1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magang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(Bakti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BCA)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kompensasi.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9000" y="2740786"/>
            <a:ext cx="13452475" cy="910590"/>
            <a:chOff x="589000" y="2740786"/>
            <a:chExt cx="13452475" cy="910590"/>
          </a:xfrm>
        </p:grpSpPr>
        <p:sp>
          <p:nvSpPr>
            <p:cNvPr id="10" name="object 10"/>
            <p:cNvSpPr/>
            <p:nvPr/>
          </p:nvSpPr>
          <p:spPr>
            <a:xfrm>
              <a:off x="596620" y="2748406"/>
              <a:ext cx="13437235" cy="895350"/>
            </a:xfrm>
            <a:custGeom>
              <a:avLst/>
              <a:gdLst/>
              <a:ahLst/>
              <a:cxnLst/>
              <a:rect l="l" t="t" r="r" b="b"/>
              <a:pathLst>
                <a:path w="13437235" h="895350">
                  <a:moveTo>
                    <a:pt x="0" y="62737"/>
                  </a:moveTo>
                  <a:lnTo>
                    <a:pt x="4924" y="38308"/>
                  </a:lnTo>
                  <a:lnTo>
                    <a:pt x="18351" y="18367"/>
                  </a:lnTo>
                  <a:lnTo>
                    <a:pt x="38265" y="4927"/>
                  </a:lnTo>
                  <a:lnTo>
                    <a:pt x="62649" y="0"/>
                  </a:lnTo>
                  <a:lnTo>
                    <a:pt x="13374522" y="0"/>
                  </a:lnTo>
                  <a:lnTo>
                    <a:pt x="13398878" y="4927"/>
                  </a:lnTo>
                  <a:lnTo>
                    <a:pt x="13418781" y="18367"/>
                  </a:lnTo>
                  <a:lnTo>
                    <a:pt x="13432208" y="38308"/>
                  </a:lnTo>
                  <a:lnTo>
                    <a:pt x="13437133" y="62737"/>
                  </a:lnTo>
                  <a:lnTo>
                    <a:pt x="13437133" y="832230"/>
                  </a:lnTo>
                  <a:lnTo>
                    <a:pt x="13432208" y="856660"/>
                  </a:lnTo>
                  <a:lnTo>
                    <a:pt x="13418781" y="876601"/>
                  </a:lnTo>
                  <a:lnTo>
                    <a:pt x="13398878" y="890041"/>
                  </a:lnTo>
                  <a:lnTo>
                    <a:pt x="13374522" y="894968"/>
                  </a:lnTo>
                  <a:lnTo>
                    <a:pt x="62649" y="894968"/>
                  </a:lnTo>
                  <a:lnTo>
                    <a:pt x="38265" y="890041"/>
                  </a:lnTo>
                  <a:lnTo>
                    <a:pt x="18351" y="876601"/>
                  </a:lnTo>
                  <a:lnTo>
                    <a:pt x="4924" y="856660"/>
                  </a:lnTo>
                  <a:lnTo>
                    <a:pt x="0" y="832230"/>
                  </a:lnTo>
                  <a:lnTo>
                    <a:pt x="0" y="62737"/>
                  </a:lnTo>
                  <a:close/>
                </a:path>
              </a:pathLst>
            </a:custGeom>
            <a:ln w="1524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860" y="2763646"/>
              <a:ext cx="596900" cy="864869"/>
            </a:xfrm>
            <a:custGeom>
              <a:avLst/>
              <a:gdLst/>
              <a:ahLst/>
              <a:cxnLst/>
              <a:rect l="l" t="t" r="r" b="b"/>
              <a:pathLst>
                <a:path w="596900" h="864870">
                  <a:moveTo>
                    <a:pt x="552259" y="0"/>
                  </a:moveTo>
                  <a:lnTo>
                    <a:pt x="44361" y="0"/>
                  </a:lnTo>
                  <a:lnTo>
                    <a:pt x="27094" y="3498"/>
                  </a:lnTo>
                  <a:lnTo>
                    <a:pt x="12993" y="13033"/>
                  </a:lnTo>
                  <a:lnTo>
                    <a:pt x="3486" y="27164"/>
                  </a:lnTo>
                  <a:lnTo>
                    <a:pt x="0" y="44450"/>
                  </a:lnTo>
                  <a:lnTo>
                    <a:pt x="0" y="820038"/>
                  </a:lnTo>
                  <a:lnTo>
                    <a:pt x="3486" y="837324"/>
                  </a:lnTo>
                  <a:lnTo>
                    <a:pt x="12993" y="851455"/>
                  </a:lnTo>
                  <a:lnTo>
                    <a:pt x="27094" y="860990"/>
                  </a:lnTo>
                  <a:lnTo>
                    <a:pt x="44361" y="864488"/>
                  </a:lnTo>
                  <a:lnTo>
                    <a:pt x="552259" y="864488"/>
                  </a:lnTo>
                  <a:lnTo>
                    <a:pt x="569526" y="860990"/>
                  </a:lnTo>
                  <a:lnTo>
                    <a:pt x="583626" y="851455"/>
                  </a:lnTo>
                  <a:lnTo>
                    <a:pt x="593134" y="837324"/>
                  </a:lnTo>
                  <a:lnTo>
                    <a:pt x="596620" y="820038"/>
                  </a:lnTo>
                  <a:lnTo>
                    <a:pt x="596620" y="44450"/>
                  </a:lnTo>
                  <a:lnTo>
                    <a:pt x="593134" y="27164"/>
                  </a:lnTo>
                  <a:lnTo>
                    <a:pt x="583626" y="13033"/>
                  </a:lnTo>
                  <a:lnTo>
                    <a:pt x="569526" y="3498"/>
                  </a:lnTo>
                  <a:lnTo>
                    <a:pt x="552259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94613" y="2993517"/>
            <a:ext cx="1308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50" spc="-50" dirty="0">
                <a:solidFill>
                  <a:srgbClr val="272424"/>
                </a:solidFill>
                <a:latin typeface="Arial MT"/>
                <a:cs typeface="Arial MT"/>
              </a:rPr>
              <a:t>2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7630" y="2889884"/>
            <a:ext cx="10414635" cy="7931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spc="-90" dirty="0" err="1">
                <a:solidFill>
                  <a:srgbClr val="272424"/>
                </a:solidFill>
                <a:latin typeface="Arial MT"/>
                <a:cs typeface="Arial MT"/>
              </a:rPr>
              <a:t>M</a:t>
            </a:r>
            <a:r>
              <a:rPr lang="en-US" sz="1350" spc="-90" dirty="0" err="1">
                <a:solidFill>
                  <a:srgbClr val="272424"/>
                </a:solidFill>
                <a:latin typeface="Arial MT"/>
                <a:cs typeface="Arial MT"/>
              </a:rPr>
              <a:t>otivasi</a:t>
            </a:r>
            <a:r>
              <a:rPr lang="en-US" sz="1350" spc="-90" dirty="0">
                <a:solidFill>
                  <a:srgbClr val="272424"/>
                </a:solidFill>
                <a:latin typeface="Arial MT"/>
                <a:cs typeface="Arial MT"/>
              </a:rPr>
              <a:t>, </a:t>
            </a:r>
            <a:r>
              <a:rPr lang="en-US" sz="1350" spc="-90" dirty="0" err="1">
                <a:solidFill>
                  <a:srgbClr val="272424"/>
                </a:solidFill>
                <a:latin typeface="Arial MT"/>
                <a:cs typeface="Arial MT"/>
              </a:rPr>
              <a:t>Kepemimpinan</a:t>
            </a:r>
            <a:r>
              <a:rPr lang="en-US" sz="1350" spc="-90" dirty="0">
                <a:solidFill>
                  <a:srgbClr val="272424"/>
                </a:solidFill>
                <a:latin typeface="Arial MT"/>
                <a:cs typeface="Arial MT"/>
              </a:rPr>
              <a:t> &amp; </a:t>
            </a:r>
            <a:r>
              <a:rPr lang="en-US" sz="1350" spc="-90" dirty="0" err="1">
                <a:solidFill>
                  <a:srgbClr val="272424"/>
                </a:solidFill>
                <a:latin typeface="Arial MT"/>
                <a:cs typeface="Arial MT"/>
              </a:rPr>
              <a:t>Budaya</a:t>
            </a:r>
            <a:endParaRPr sz="1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Motivasi,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sz="1400" b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atasan,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sz="1400" b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produktivitas.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kolaboratif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nilai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tambah.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9000" y="3784727"/>
            <a:ext cx="13452475" cy="910590"/>
            <a:chOff x="589000" y="3784727"/>
            <a:chExt cx="13452475" cy="910590"/>
          </a:xfrm>
        </p:grpSpPr>
        <p:sp>
          <p:nvSpPr>
            <p:cNvPr id="15" name="object 15"/>
            <p:cNvSpPr/>
            <p:nvPr/>
          </p:nvSpPr>
          <p:spPr>
            <a:xfrm>
              <a:off x="596620" y="3792347"/>
              <a:ext cx="13437235" cy="895350"/>
            </a:xfrm>
            <a:custGeom>
              <a:avLst/>
              <a:gdLst/>
              <a:ahLst/>
              <a:cxnLst/>
              <a:rect l="l" t="t" r="r" b="b"/>
              <a:pathLst>
                <a:path w="13437235" h="895350">
                  <a:moveTo>
                    <a:pt x="0" y="62737"/>
                  </a:moveTo>
                  <a:lnTo>
                    <a:pt x="4924" y="38308"/>
                  </a:lnTo>
                  <a:lnTo>
                    <a:pt x="18351" y="18367"/>
                  </a:lnTo>
                  <a:lnTo>
                    <a:pt x="38265" y="4927"/>
                  </a:lnTo>
                  <a:lnTo>
                    <a:pt x="62649" y="0"/>
                  </a:lnTo>
                  <a:lnTo>
                    <a:pt x="13374522" y="0"/>
                  </a:lnTo>
                  <a:lnTo>
                    <a:pt x="13398878" y="4927"/>
                  </a:lnTo>
                  <a:lnTo>
                    <a:pt x="13418781" y="18367"/>
                  </a:lnTo>
                  <a:lnTo>
                    <a:pt x="13432208" y="38308"/>
                  </a:lnTo>
                  <a:lnTo>
                    <a:pt x="13437133" y="62737"/>
                  </a:lnTo>
                  <a:lnTo>
                    <a:pt x="13437133" y="832230"/>
                  </a:lnTo>
                  <a:lnTo>
                    <a:pt x="13432208" y="856660"/>
                  </a:lnTo>
                  <a:lnTo>
                    <a:pt x="13418781" y="876601"/>
                  </a:lnTo>
                  <a:lnTo>
                    <a:pt x="13398878" y="890041"/>
                  </a:lnTo>
                  <a:lnTo>
                    <a:pt x="13374522" y="894968"/>
                  </a:lnTo>
                  <a:lnTo>
                    <a:pt x="62649" y="894968"/>
                  </a:lnTo>
                  <a:lnTo>
                    <a:pt x="38265" y="890041"/>
                  </a:lnTo>
                  <a:lnTo>
                    <a:pt x="18351" y="876601"/>
                  </a:lnTo>
                  <a:lnTo>
                    <a:pt x="4924" y="856660"/>
                  </a:lnTo>
                  <a:lnTo>
                    <a:pt x="0" y="832230"/>
                  </a:lnTo>
                  <a:lnTo>
                    <a:pt x="0" y="62737"/>
                  </a:lnTo>
                  <a:close/>
                </a:path>
              </a:pathLst>
            </a:custGeom>
            <a:ln w="1524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1860" y="3807587"/>
              <a:ext cx="596900" cy="864869"/>
            </a:xfrm>
            <a:custGeom>
              <a:avLst/>
              <a:gdLst/>
              <a:ahLst/>
              <a:cxnLst/>
              <a:rect l="l" t="t" r="r" b="b"/>
              <a:pathLst>
                <a:path w="596900" h="864870">
                  <a:moveTo>
                    <a:pt x="552259" y="0"/>
                  </a:moveTo>
                  <a:lnTo>
                    <a:pt x="44361" y="0"/>
                  </a:lnTo>
                  <a:lnTo>
                    <a:pt x="27094" y="3498"/>
                  </a:lnTo>
                  <a:lnTo>
                    <a:pt x="12993" y="13033"/>
                  </a:lnTo>
                  <a:lnTo>
                    <a:pt x="3486" y="27164"/>
                  </a:lnTo>
                  <a:lnTo>
                    <a:pt x="0" y="44450"/>
                  </a:lnTo>
                  <a:lnTo>
                    <a:pt x="0" y="820038"/>
                  </a:lnTo>
                  <a:lnTo>
                    <a:pt x="3486" y="837305"/>
                  </a:lnTo>
                  <a:lnTo>
                    <a:pt x="12993" y="851392"/>
                  </a:lnTo>
                  <a:lnTo>
                    <a:pt x="27094" y="860883"/>
                  </a:lnTo>
                  <a:lnTo>
                    <a:pt x="44361" y="864362"/>
                  </a:lnTo>
                  <a:lnTo>
                    <a:pt x="552259" y="864362"/>
                  </a:lnTo>
                  <a:lnTo>
                    <a:pt x="569526" y="860883"/>
                  </a:lnTo>
                  <a:lnTo>
                    <a:pt x="583626" y="851392"/>
                  </a:lnTo>
                  <a:lnTo>
                    <a:pt x="593134" y="837305"/>
                  </a:lnTo>
                  <a:lnTo>
                    <a:pt x="596620" y="820038"/>
                  </a:lnTo>
                  <a:lnTo>
                    <a:pt x="596620" y="44450"/>
                  </a:lnTo>
                  <a:lnTo>
                    <a:pt x="593134" y="27164"/>
                  </a:lnTo>
                  <a:lnTo>
                    <a:pt x="583626" y="13033"/>
                  </a:lnTo>
                  <a:lnTo>
                    <a:pt x="569526" y="3498"/>
                  </a:lnTo>
                  <a:lnTo>
                    <a:pt x="552259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4613" y="4037838"/>
            <a:ext cx="1308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50" spc="-50" dirty="0">
                <a:solidFill>
                  <a:srgbClr val="272424"/>
                </a:solidFill>
                <a:latin typeface="Arial MT"/>
                <a:cs typeface="Arial MT"/>
              </a:rPr>
              <a:t>3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7630" y="3934205"/>
            <a:ext cx="9079865" cy="7931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1350" dirty="0" err="1">
                <a:solidFill>
                  <a:srgbClr val="272424"/>
                </a:solidFill>
                <a:latin typeface="Arial MT"/>
                <a:cs typeface="Arial MT"/>
              </a:rPr>
              <a:t>Pengembangan</a:t>
            </a:r>
            <a:r>
              <a:rPr lang="en-US" sz="1350" dirty="0">
                <a:solidFill>
                  <a:srgbClr val="272424"/>
                </a:solidFill>
                <a:latin typeface="Arial MT"/>
                <a:cs typeface="Arial MT"/>
              </a:rPr>
              <a:t> Karier &amp; </a:t>
            </a:r>
            <a:r>
              <a:rPr lang="en-US" sz="1350" dirty="0" err="1">
                <a:solidFill>
                  <a:srgbClr val="272424"/>
                </a:solidFill>
                <a:latin typeface="Arial MT"/>
                <a:cs typeface="Arial MT"/>
              </a:rPr>
              <a:t>Pengawasan</a:t>
            </a:r>
            <a:r>
              <a:rPr lang="en-US" sz="1350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endParaRPr sz="1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BCA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karier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pelatihan,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coaching,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jenjang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karier</a:t>
            </a:r>
            <a:r>
              <a:rPr sz="1400" b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terstruktur</a:t>
            </a:r>
            <a:r>
              <a:rPr sz="1400" b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(BCA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Institute,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sz="1400" b="1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Program).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9000" y="4828666"/>
            <a:ext cx="13452475" cy="910590"/>
            <a:chOff x="589000" y="4828666"/>
            <a:chExt cx="13452475" cy="910590"/>
          </a:xfrm>
        </p:grpSpPr>
        <p:sp>
          <p:nvSpPr>
            <p:cNvPr id="20" name="object 20"/>
            <p:cNvSpPr/>
            <p:nvPr/>
          </p:nvSpPr>
          <p:spPr>
            <a:xfrm>
              <a:off x="596620" y="4836286"/>
              <a:ext cx="13437235" cy="895350"/>
            </a:xfrm>
            <a:custGeom>
              <a:avLst/>
              <a:gdLst/>
              <a:ahLst/>
              <a:cxnLst/>
              <a:rect l="l" t="t" r="r" b="b"/>
              <a:pathLst>
                <a:path w="13437235" h="895350">
                  <a:moveTo>
                    <a:pt x="0" y="62737"/>
                  </a:moveTo>
                  <a:lnTo>
                    <a:pt x="4924" y="38308"/>
                  </a:lnTo>
                  <a:lnTo>
                    <a:pt x="18351" y="18367"/>
                  </a:lnTo>
                  <a:lnTo>
                    <a:pt x="38265" y="4927"/>
                  </a:lnTo>
                  <a:lnTo>
                    <a:pt x="62649" y="0"/>
                  </a:lnTo>
                  <a:lnTo>
                    <a:pt x="13374522" y="0"/>
                  </a:lnTo>
                  <a:lnTo>
                    <a:pt x="13398878" y="4927"/>
                  </a:lnTo>
                  <a:lnTo>
                    <a:pt x="13418781" y="18367"/>
                  </a:lnTo>
                  <a:lnTo>
                    <a:pt x="13432208" y="38308"/>
                  </a:lnTo>
                  <a:lnTo>
                    <a:pt x="13437133" y="62737"/>
                  </a:lnTo>
                  <a:lnTo>
                    <a:pt x="13437133" y="832231"/>
                  </a:lnTo>
                  <a:lnTo>
                    <a:pt x="13432208" y="856660"/>
                  </a:lnTo>
                  <a:lnTo>
                    <a:pt x="13418781" y="876601"/>
                  </a:lnTo>
                  <a:lnTo>
                    <a:pt x="13398878" y="890041"/>
                  </a:lnTo>
                  <a:lnTo>
                    <a:pt x="13374522" y="894969"/>
                  </a:lnTo>
                  <a:lnTo>
                    <a:pt x="62649" y="894969"/>
                  </a:lnTo>
                  <a:lnTo>
                    <a:pt x="38265" y="890041"/>
                  </a:lnTo>
                  <a:lnTo>
                    <a:pt x="18351" y="876601"/>
                  </a:lnTo>
                  <a:lnTo>
                    <a:pt x="4924" y="856660"/>
                  </a:lnTo>
                  <a:lnTo>
                    <a:pt x="0" y="832231"/>
                  </a:lnTo>
                  <a:lnTo>
                    <a:pt x="0" y="62737"/>
                  </a:lnTo>
                  <a:close/>
                </a:path>
              </a:pathLst>
            </a:custGeom>
            <a:ln w="1524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1860" y="4851526"/>
              <a:ext cx="596900" cy="864869"/>
            </a:xfrm>
            <a:custGeom>
              <a:avLst/>
              <a:gdLst/>
              <a:ahLst/>
              <a:cxnLst/>
              <a:rect l="l" t="t" r="r" b="b"/>
              <a:pathLst>
                <a:path w="596900" h="864870">
                  <a:moveTo>
                    <a:pt x="552259" y="0"/>
                  </a:moveTo>
                  <a:lnTo>
                    <a:pt x="44361" y="0"/>
                  </a:lnTo>
                  <a:lnTo>
                    <a:pt x="27094" y="3498"/>
                  </a:lnTo>
                  <a:lnTo>
                    <a:pt x="12993" y="13033"/>
                  </a:lnTo>
                  <a:lnTo>
                    <a:pt x="3486" y="27164"/>
                  </a:lnTo>
                  <a:lnTo>
                    <a:pt x="0" y="44450"/>
                  </a:lnTo>
                  <a:lnTo>
                    <a:pt x="0" y="820039"/>
                  </a:lnTo>
                  <a:lnTo>
                    <a:pt x="3486" y="837324"/>
                  </a:lnTo>
                  <a:lnTo>
                    <a:pt x="12993" y="851455"/>
                  </a:lnTo>
                  <a:lnTo>
                    <a:pt x="27094" y="860990"/>
                  </a:lnTo>
                  <a:lnTo>
                    <a:pt x="44361" y="864489"/>
                  </a:lnTo>
                  <a:lnTo>
                    <a:pt x="552259" y="864489"/>
                  </a:lnTo>
                  <a:lnTo>
                    <a:pt x="569526" y="860990"/>
                  </a:lnTo>
                  <a:lnTo>
                    <a:pt x="583626" y="851455"/>
                  </a:lnTo>
                  <a:lnTo>
                    <a:pt x="593134" y="837324"/>
                  </a:lnTo>
                  <a:lnTo>
                    <a:pt x="596620" y="820039"/>
                  </a:lnTo>
                  <a:lnTo>
                    <a:pt x="596620" y="44450"/>
                  </a:lnTo>
                  <a:lnTo>
                    <a:pt x="593134" y="27164"/>
                  </a:lnTo>
                  <a:lnTo>
                    <a:pt x="583626" y="13033"/>
                  </a:lnTo>
                  <a:lnTo>
                    <a:pt x="569526" y="3498"/>
                  </a:lnTo>
                  <a:lnTo>
                    <a:pt x="552259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94613" y="5081473"/>
            <a:ext cx="13081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1750" spc="-50" dirty="0">
                <a:solidFill>
                  <a:srgbClr val="272424"/>
                </a:solidFill>
                <a:latin typeface="Arial MT"/>
                <a:cs typeface="Arial MT"/>
              </a:rPr>
              <a:t>4</a:t>
            </a:r>
            <a:endParaRPr sz="175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57630" y="4977841"/>
            <a:ext cx="7335520" cy="7931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1350" spc="-100" dirty="0">
                <a:solidFill>
                  <a:srgbClr val="272424"/>
                </a:solidFill>
                <a:latin typeface="Arial MT"/>
                <a:cs typeface="Arial MT"/>
              </a:rPr>
              <a:t>Stress &amp; Beban </a:t>
            </a:r>
            <a:r>
              <a:rPr lang="en-US" sz="1350" spc="-100" dirty="0" err="1">
                <a:solidFill>
                  <a:srgbClr val="272424"/>
                </a:solidFill>
                <a:latin typeface="Arial MT"/>
                <a:cs typeface="Arial MT"/>
              </a:rPr>
              <a:t>Kerja</a:t>
            </a:r>
            <a:endParaRPr sz="1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r>
              <a:rPr sz="1400" b="1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sz="1400" b="1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sz="1400" b="1" spc="-10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  <a:r>
              <a:rPr sz="1400" b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banking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berpotensi</a:t>
            </a:r>
            <a:r>
              <a:rPr sz="1400" b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stres,</a:t>
            </a:r>
            <a:r>
              <a:rPr sz="1400" b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menuntut </a:t>
            </a:r>
            <a:r>
              <a:rPr sz="1400" b="1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adaptasi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sz="1400" b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baru.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9000" y="5872607"/>
            <a:ext cx="13452475" cy="910590"/>
            <a:chOff x="589000" y="5872607"/>
            <a:chExt cx="13452475" cy="910590"/>
          </a:xfrm>
        </p:grpSpPr>
        <p:sp>
          <p:nvSpPr>
            <p:cNvPr id="25" name="object 25"/>
            <p:cNvSpPr/>
            <p:nvPr/>
          </p:nvSpPr>
          <p:spPr>
            <a:xfrm>
              <a:off x="596620" y="5880227"/>
              <a:ext cx="13437235" cy="895350"/>
            </a:xfrm>
            <a:custGeom>
              <a:avLst/>
              <a:gdLst/>
              <a:ahLst/>
              <a:cxnLst/>
              <a:rect l="l" t="t" r="r" b="b"/>
              <a:pathLst>
                <a:path w="13437235" h="895350">
                  <a:moveTo>
                    <a:pt x="0" y="62737"/>
                  </a:moveTo>
                  <a:lnTo>
                    <a:pt x="4924" y="38308"/>
                  </a:lnTo>
                  <a:lnTo>
                    <a:pt x="18351" y="18367"/>
                  </a:lnTo>
                  <a:lnTo>
                    <a:pt x="38265" y="4927"/>
                  </a:lnTo>
                  <a:lnTo>
                    <a:pt x="62649" y="0"/>
                  </a:lnTo>
                  <a:lnTo>
                    <a:pt x="13374522" y="0"/>
                  </a:lnTo>
                  <a:lnTo>
                    <a:pt x="13398878" y="4927"/>
                  </a:lnTo>
                  <a:lnTo>
                    <a:pt x="13418781" y="18367"/>
                  </a:lnTo>
                  <a:lnTo>
                    <a:pt x="13432208" y="38308"/>
                  </a:lnTo>
                  <a:lnTo>
                    <a:pt x="13437133" y="62737"/>
                  </a:lnTo>
                  <a:lnTo>
                    <a:pt x="13437133" y="832231"/>
                  </a:lnTo>
                  <a:lnTo>
                    <a:pt x="13432208" y="856660"/>
                  </a:lnTo>
                  <a:lnTo>
                    <a:pt x="13418781" y="876601"/>
                  </a:lnTo>
                  <a:lnTo>
                    <a:pt x="13398878" y="890041"/>
                  </a:lnTo>
                  <a:lnTo>
                    <a:pt x="13374522" y="894969"/>
                  </a:lnTo>
                  <a:lnTo>
                    <a:pt x="62649" y="894969"/>
                  </a:lnTo>
                  <a:lnTo>
                    <a:pt x="38265" y="890041"/>
                  </a:lnTo>
                  <a:lnTo>
                    <a:pt x="18351" y="876601"/>
                  </a:lnTo>
                  <a:lnTo>
                    <a:pt x="4924" y="856660"/>
                  </a:lnTo>
                  <a:lnTo>
                    <a:pt x="0" y="832231"/>
                  </a:lnTo>
                  <a:lnTo>
                    <a:pt x="0" y="62737"/>
                  </a:lnTo>
                  <a:close/>
                </a:path>
              </a:pathLst>
            </a:custGeom>
            <a:ln w="1524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1860" y="5895467"/>
              <a:ext cx="596900" cy="864869"/>
            </a:xfrm>
            <a:custGeom>
              <a:avLst/>
              <a:gdLst/>
              <a:ahLst/>
              <a:cxnLst/>
              <a:rect l="l" t="t" r="r" b="b"/>
              <a:pathLst>
                <a:path w="596900" h="864870">
                  <a:moveTo>
                    <a:pt x="552259" y="0"/>
                  </a:moveTo>
                  <a:lnTo>
                    <a:pt x="44361" y="0"/>
                  </a:lnTo>
                  <a:lnTo>
                    <a:pt x="27094" y="3498"/>
                  </a:lnTo>
                  <a:lnTo>
                    <a:pt x="12993" y="13033"/>
                  </a:lnTo>
                  <a:lnTo>
                    <a:pt x="3486" y="27164"/>
                  </a:lnTo>
                  <a:lnTo>
                    <a:pt x="0" y="44449"/>
                  </a:lnTo>
                  <a:lnTo>
                    <a:pt x="0" y="820038"/>
                  </a:lnTo>
                  <a:lnTo>
                    <a:pt x="3486" y="837324"/>
                  </a:lnTo>
                  <a:lnTo>
                    <a:pt x="12993" y="851455"/>
                  </a:lnTo>
                  <a:lnTo>
                    <a:pt x="27094" y="860990"/>
                  </a:lnTo>
                  <a:lnTo>
                    <a:pt x="44361" y="864488"/>
                  </a:lnTo>
                  <a:lnTo>
                    <a:pt x="552259" y="864488"/>
                  </a:lnTo>
                  <a:lnTo>
                    <a:pt x="569526" y="860990"/>
                  </a:lnTo>
                  <a:lnTo>
                    <a:pt x="583626" y="851455"/>
                  </a:lnTo>
                  <a:lnTo>
                    <a:pt x="593134" y="837324"/>
                  </a:lnTo>
                  <a:lnTo>
                    <a:pt x="596620" y="820038"/>
                  </a:lnTo>
                  <a:lnTo>
                    <a:pt x="596620" y="44449"/>
                  </a:lnTo>
                  <a:lnTo>
                    <a:pt x="593134" y="27164"/>
                  </a:lnTo>
                  <a:lnTo>
                    <a:pt x="583626" y="13033"/>
                  </a:lnTo>
                  <a:lnTo>
                    <a:pt x="569526" y="3498"/>
                  </a:lnTo>
                  <a:lnTo>
                    <a:pt x="552259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94613" y="6125972"/>
            <a:ext cx="1308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50" spc="-50" dirty="0">
                <a:solidFill>
                  <a:srgbClr val="272424"/>
                </a:solidFill>
                <a:latin typeface="Arial MT"/>
                <a:cs typeface="Arial MT"/>
              </a:rPr>
              <a:t>5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57630" y="6022339"/>
            <a:ext cx="8608060" cy="7931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spc="-50" dirty="0" err="1">
                <a:solidFill>
                  <a:srgbClr val="272424"/>
                </a:solidFill>
                <a:latin typeface="Arial MT"/>
                <a:cs typeface="Arial MT"/>
              </a:rPr>
              <a:t>R</a:t>
            </a:r>
            <a:r>
              <a:rPr lang="en-US" sz="1350" spc="-50" dirty="0" err="1">
                <a:solidFill>
                  <a:srgbClr val="272424"/>
                </a:solidFill>
                <a:latin typeface="Arial MT"/>
                <a:cs typeface="Arial MT"/>
              </a:rPr>
              <a:t>etensi</a:t>
            </a:r>
            <a:r>
              <a:rPr lang="en-US" sz="1350" spc="-50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350" spc="-50" dirty="0" err="1">
                <a:solidFill>
                  <a:srgbClr val="272424"/>
                </a:solidFill>
                <a:latin typeface="Arial MT"/>
                <a:cs typeface="Arial MT"/>
              </a:rPr>
              <a:t>Karyawan</a:t>
            </a:r>
            <a:endParaRPr sz="1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r>
              <a:rPr sz="1400" b="1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Kompensasi,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pengembangan,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stres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memengaruhi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retensi.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1400" b="1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sz="1400" b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dihargai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cenderung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bertahan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 </a:t>
            </a:r>
            <a:r>
              <a:rPr sz="1400" b="1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lama.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89000" y="6916546"/>
            <a:ext cx="13452475" cy="910590"/>
            <a:chOff x="589000" y="6916546"/>
            <a:chExt cx="13452475" cy="910590"/>
          </a:xfrm>
        </p:grpSpPr>
        <p:sp>
          <p:nvSpPr>
            <p:cNvPr id="30" name="object 30"/>
            <p:cNvSpPr/>
            <p:nvPr/>
          </p:nvSpPr>
          <p:spPr>
            <a:xfrm>
              <a:off x="596620" y="6924166"/>
              <a:ext cx="13437235" cy="895350"/>
            </a:xfrm>
            <a:custGeom>
              <a:avLst/>
              <a:gdLst/>
              <a:ahLst/>
              <a:cxnLst/>
              <a:rect l="l" t="t" r="r" b="b"/>
              <a:pathLst>
                <a:path w="13437235" h="895350">
                  <a:moveTo>
                    <a:pt x="0" y="62674"/>
                  </a:moveTo>
                  <a:lnTo>
                    <a:pt x="4924" y="38281"/>
                  </a:lnTo>
                  <a:lnTo>
                    <a:pt x="18351" y="18359"/>
                  </a:lnTo>
                  <a:lnTo>
                    <a:pt x="38265" y="4926"/>
                  </a:lnTo>
                  <a:lnTo>
                    <a:pt x="62649" y="0"/>
                  </a:lnTo>
                  <a:lnTo>
                    <a:pt x="13374522" y="0"/>
                  </a:lnTo>
                  <a:lnTo>
                    <a:pt x="13398878" y="4926"/>
                  </a:lnTo>
                  <a:lnTo>
                    <a:pt x="13418781" y="18359"/>
                  </a:lnTo>
                  <a:lnTo>
                    <a:pt x="13432208" y="38281"/>
                  </a:lnTo>
                  <a:lnTo>
                    <a:pt x="13437133" y="62674"/>
                  </a:lnTo>
                  <a:lnTo>
                    <a:pt x="13437133" y="832256"/>
                  </a:lnTo>
                  <a:lnTo>
                    <a:pt x="13432208" y="856645"/>
                  </a:lnTo>
                  <a:lnTo>
                    <a:pt x="13418781" y="876558"/>
                  </a:lnTo>
                  <a:lnTo>
                    <a:pt x="13398878" y="889983"/>
                  </a:lnTo>
                  <a:lnTo>
                    <a:pt x="13374522" y="894905"/>
                  </a:lnTo>
                  <a:lnTo>
                    <a:pt x="62649" y="894905"/>
                  </a:lnTo>
                  <a:lnTo>
                    <a:pt x="38265" y="889983"/>
                  </a:lnTo>
                  <a:lnTo>
                    <a:pt x="18351" y="876558"/>
                  </a:lnTo>
                  <a:lnTo>
                    <a:pt x="4924" y="856645"/>
                  </a:lnTo>
                  <a:lnTo>
                    <a:pt x="0" y="832256"/>
                  </a:lnTo>
                  <a:lnTo>
                    <a:pt x="0" y="62674"/>
                  </a:lnTo>
                  <a:close/>
                </a:path>
              </a:pathLst>
            </a:custGeom>
            <a:ln w="1524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1860" y="6939406"/>
              <a:ext cx="596900" cy="864869"/>
            </a:xfrm>
            <a:custGeom>
              <a:avLst/>
              <a:gdLst/>
              <a:ahLst/>
              <a:cxnLst/>
              <a:rect l="l" t="t" r="r" b="b"/>
              <a:pathLst>
                <a:path w="596900" h="864870">
                  <a:moveTo>
                    <a:pt x="552259" y="0"/>
                  </a:moveTo>
                  <a:lnTo>
                    <a:pt x="44361" y="0"/>
                  </a:lnTo>
                  <a:lnTo>
                    <a:pt x="27094" y="3497"/>
                  </a:lnTo>
                  <a:lnTo>
                    <a:pt x="12993" y="13025"/>
                  </a:lnTo>
                  <a:lnTo>
                    <a:pt x="3486" y="27137"/>
                  </a:lnTo>
                  <a:lnTo>
                    <a:pt x="0" y="44386"/>
                  </a:lnTo>
                  <a:lnTo>
                    <a:pt x="0" y="820064"/>
                  </a:lnTo>
                  <a:lnTo>
                    <a:pt x="3486" y="837331"/>
                  </a:lnTo>
                  <a:lnTo>
                    <a:pt x="12993" y="851431"/>
                  </a:lnTo>
                  <a:lnTo>
                    <a:pt x="27094" y="860939"/>
                  </a:lnTo>
                  <a:lnTo>
                    <a:pt x="44361" y="864425"/>
                  </a:lnTo>
                  <a:lnTo>
                    <a:pt x="552259" y="864425"/>
                  </a:lnTo>
                  <a:lnTo>
                    <a:pt x="569526" y="860939"/>
                  </a:lnTo>
                  <a:lnTo>
                    <a:pt x="583626" y="851431"/>
                  </a:lnTo>
                  <a:lnTo>
                    <a:pt x="593134" y="837331"/>
                  </a:lnTo>
                  <a:lnTo>
                    <a:pt x="596620" y="820064"/>
                  </a:lnTo>
                  <a:lnTo>
                    <a:pt x="596620" y="44386"/>
                  </a:lnTo>
                  <a:lnTo>
                    <a:pt x="593134" y="27137"/>
                  </a:lnTo>
                  <a:lnTo>
                    <a:pt x="583626" y="13025"/>
                  </a:lnTo>
                  <a:lnTo>
                    <a:pt x="569526" y="3497"/>
                  </a:lnTo>
                  <a:lnTo>
                    <a:pt x="552259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94613" y="7170216"/>
            <a:ext cx="1308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50" spc="-50" dirty="0">
                <a:solidFill>
                  <a:srgbClr val="272424"/>
                </a:solidFill>
                <a:latin typeface="Arial MT"/>
                <a:cs typeface="Arial MT"/>
              </a:rPr>
              <a:t>6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57630" y="7066584"/>
            <a:ext cx="10584815" cy="7931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1350" spc="-125" dirty="0">
                <a:solidFill>
                  <a:srgbClr val="272424"/>
                </a:solidFill>
                <a:latin typeface="Arial MT"/>
                <a:cs typeface="Arial MT"/>
              </a:rPr>
              <a:t>Program Wellbeing BCA </a:t>
            </a:r>
            <a:endParaRPr sz="1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r>
              <a:rPr sz="1400" b="1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empat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pilar: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</a:t>
            </a:r>
            <a:r>
              <a:rPr sz="1400" b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WellCare,</a:t>
            </a:r>
            <a:r>
              <a:rPr sz="1400" b="1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sz="1400" b="1" spc="-6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WellCare,</a:t>
            </a:r>
            <a:r>
              <a:rPr sz="1400" b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sz="1400" b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WellCare,</a:t>
            </a:r>
            <a:r>
              <a:rPr sz="1400" b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400" b="1" spc="-9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sz="1400" b="1" spc="-7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8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WellCare,</a:t>
            </a:r>
            <a:r>
              <a:rPr sz="1400" b="1" spc="-10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pelatihan,</a:t>
            </a:r>
            <a:r>
              <a:rPr sz="1400" b="1" spc="-8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komunitas,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konseling,</a:t>
            </a:r>
            <a:r>
              <a:rPr sz="1400" b="1" spc="-9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400" b="1" spc="-75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27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penghargaan.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491613" y="2082038"/>
            <a:ext cx="11286490" cy="1081405"/>
            <a:chOff x="2491613" y="2082038"/>
            <a:chExt cx="11286490" cy="1081405"/>
          </a:xfrm>
        </p:grpSpPr>
        <p:sp>
          <p:nvSpPr>
            <p:cNvPr id="4" name="object 4"/>
            <p:cNvSpPr/>
            <p:nvPr/>
          </p:nvSpPr>
          <p:spPr>
            <a:xfrm>
              <a:off x="3216656" y="2085848"/>
              <a:ext cx="1639570" cy="1073785"/>
            </a:xfrm>
            <a:custGeom>
              <a:avLst/>
              <a:gdLst/>
              <a:ahLst/>
              <a:cxnLst/>
              <a:rect l="l" t="t" r="r" b="b"/>
              <a:pathLst>
                <a:path w="1639570" h="1073785">
                  <a:moveTo>
                    <a:pt x="1559814" y="0"/>
                  </a:moveTo>
                  <a:lnTo>
                    <a:pt x="79502" y="0"/>
                  </a:lnTo>
                  <a:lnTo>
                    <a:pt x="48541" y="6242"/>
                  </a:lnTo>
                  <a:lnTo>
                    <a:pt x="23272" y="23272"/>
                  </a:lnTo>
                  <a:lnTo>
                    <a:pt x="6242" y="48541"/>
                  </a:lnTo>
                  <a:lnTo>
                    <a:pt x="0" y="79501"/>
                  </a:lnTo>
                  <a:lnTo>
                    <a:pt x="0" y="994282"/>
                  </a:lnTo>
                  <a:lnTo>
                    <a:pt x="6242" y="1025243"/>
                  </a:lnTo>
                  <a:lnTo>
                    <a:pt x="23272" y="1050512"/>
                  </a:lnTo>
                  <a:lnTo>
                    <a:pt x="48541" y="1067542"/>
                  </a:lnTo>
                  <a:lnTo>
                    <a:pt x="79502" y="1073785"/>
                  </a:lnTo>
                  <a:lnTo>
                    <a:pt x="1559814" y="1073785"/>
                  </a:lnTo>
                  <a:lnTo>
                    <a:pt x="1590774" y="1067542"/>
                  </a:lnTo>
                  <a:lnTo>
                    <a:pt x="1616043" y="1050512"/>
                  </a:lnTo>
                  <a:lnTo>
                    <a:pt x="1633073" y="1025243"/>
                  </a:lnTo>
                  <a:lnTo>
                    <a:pt x="1639316" y="994282"/>
                  </a:lnTo>
                  <a:lnTo>
                    <a:pt x="1639316" y="79501"/>
                  </a:lnTo>
                  <a:lnTo>
                    <a:pt x="1633073" y="48541"/>
                  </a:lnTo>
                  <a:lnTo>
                    <a:pt x="1616043" y="23272"/>
                  </a:lnTo>
                  <a:lnTo>
                    <a:pt x="1590774" y="6242"/>
                  </a:lnTo>
                  <a:lnTo>
                    <a:pt x="1559814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16656" y="2085848"/>
              <a:ext cx="1639570" cy="1073785"/>
            </a:xfrm>
            <a:custGeom>
              <a:avLst/>
              <a:gdLst/>
              <a:ahLst/>
              <a:cxnLst/>
              <a:rect l="l" t="t" r="r" b="b"/>
              <a:pathLst>
                <a:path w="1639570" h="1073785">
                  <a:moveTo>
                    <a:pt x="0" y="79501"/>
                  </a:moveTo>
                  <a:lnTo>
                    <a:pt x="6242" y="48541"/>
                  </a:lnTo>
                  <a:lnTo>
                    <a:pt x="23272" y="23272"/>
                  </a:lnTo>
                  <a:lnTo>
                    <a:pt x="48541" y="6242"/>
                  </a:lnTo>
                  <a:lnTo>
                    <a:pt x="79502" y="0"/>
                  </a:lnTo>
                  <a:lnTo>
                    <a:pt x="1559814" y="0"/>
                  </a:lnTo>
                  <a:lnTo>
                    <a:pt x="1590774" y="6242"/>
                  </a:lnTo>
                  <a:lnTo>
                    <a:pt x="1616043" y="23272"/>
                  </a:lnTo>
                  <a:lnTo>
                    <a:pt x="1633073" y="48541"/>
                  </a:lnTo>
                  <a:lnTo>
                    <a:pt x="1639316" y="79501"/>
                  </a:lnTo>
                  <a:lnTo>
                    <a:pt x="1639316" y="994282"/>
                  </a:lnTo>
                  <a:lnTo>
                    <a:pt x="1633073" y="1025243"/>
                  </a:lnTo>
                  <a:lnTo>
                    <a:pt x="1616043" y="1050512"/>
                  </a:lnTo>
                  <a:lnTo>
                    <a:pt x="1590774" y="1067542"/>
                  </a:lnTo>
                  <a:lnTo>
                    <a:pt x="1559814" y="1073785"/>
                  </a:lnTo>
                  <a:lnTo>
                    <a:pt x="79502" y="1073785"/>
                  </a:lnTo>
                  <a:lnTo>
                    <a:pt x="48541" y="1067542"/>
                  </a:lnTo>
                  <a:lnTo>
                    <a:pt x="23272" y="1050512"/>
                  </a:lnTo>
                  <a:lnTo>
                    <a:pt x="6242" y="1025243"/>
                  </a:lnTo>
                  <a:lnTo>
                    <a:pt x="0" y="994282"/>
                  </a:lnTo>
                  <a:lnTo>
                    <a:pt x="0" y="79501"/>
                  </a:lnTo>
                  <a:close/>
                </a:path>
              </a:pathLst>
            </a:custGeom>
            <a:ln w="762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6233" y="2439019"/>
              <a:ext cx="255378" cy="1678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91613" y="3150108"/>
              <a:ext cx="11286490" cy="11430"/>
            </a:xfrm>
            <a:custGeom>
              <a:avLst/>
              <a:gdLst/>
              <a:ahLst/>
              <a:cxnLst/>
              <a:rect l="l" t="t" r="r" b="b"/>
              <a:pathLst>
                <a:path w="11286490" h="11430">
                  <a:moveTo>
                    <a:pt x="11283950" y="0"/>
                  </a:moveTo>
                  <a:lnTo>
                    <a:pt x="2539" y="0"/>
                  </a:lnTo>
                  <a:lnTo>
                    <a:pt x="0" y="2666"/>
                  </a:lnTo>
                  <a:lnTo>
                    <a:pt x="0" y="5714"/>
                  </a:lnTo>
                  <a:lnTo>
                    <a:pt x="0" y="8889"/>
                  </a:lnTo>
                  <a:lnTo>
                    <a:pt x="2539" y="11429"/>
                  </a:lnTo>
                  <a:lnTo>
                    <a:pt x="11283950" y="11429"/>
                  </a:lnTo>
                  <a:lnTo>
                    <a:pt x="11286490" y="8889"/>
                  </a:lnTo>
                  <a:lnTo>
                    <a:pt x="11286490" y="2666"/>
                  </a:lnTo>
                  <a:lnTo>
                    <a:pt x="11283950" y="0"/>
                  </a:lnTo>
                  <a:close/>
                </a:path>
              </a:pathLst>
            </a:custGeom>
            <a:solidFill>
              <a:srgbClr val="DAB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393188" y="3250564"/>
            <a:ext cx="11384915" cy="1081405"/>
            <a:chOff x="2393188" y="3250564"/>
            <a:chExt cx="11384915" cy="1081405"/>
          </a:xfrm>
        </p:grpSpPr>
        <p:sp>
          <p:nvSpPr>
            <p:cNvPr id="9" name="object 9"/>
            <p:cNvSpPr/>
            <p:nvPr/>
          </p:nvSpPr>
          <p:spPr>
            <a:xfrm>
              <a:off x="2396998" y="3254374"/>
              <a:ext cx="3279140" cy="1073785"/>
            </a:xfrm>
            <a:custGeom>
              <a:avLst/>
              <a:gdLst/>
              <a:ahLst/>
              <a:cxnLst/>
              <a:rect l="l" t="t" r="r" b="b"/>
              <a:pathLst>
                <a:path w="3279140" h="1073785">
                  <a:moveTo>
                    <a:pt x="3199129" y="0"/>
                  </a:moveTo>
                  <a:lnTo>
                    <a:pt x="79501" y="0"/>
                  </a:lnTo>
                  <a:lnTo>
                    <a:pt x="48541" y="6242"/>
                  </a:lnTo>
                  <a:lnTo>
                    <a:pt x="23272" y="23272"/>
                  </a:lnTo>
                  <a:lnTo>
                    <a:pt x="6242" y="48541"/>
                  </a:lnTo>
                  <a:lnTo>
                    <a:pt x="0" y="79501"/>
                  </a:lnTo>
                  <a:lnTo>
                    <a:pt x="0" y="994283"/>
                  </a:lnTo>
                  <a:lnTo>
                    <a:pt x="6242" y="1025243"/>
                  </a:lnTo>
                  <a:lnTo>
                    <a:pt x="23272" y="1050512"/>
                  </a:lnTo>
                  <a:lnTo>
                    <a:pt x="48541" y="1067542"/>
                  </a:lnTo>
                  <a:lnTo>
                    <a:pt x="79501" y="1073785"/>
                  </a:lnTo>
                  <a:lnTo>
                    <a:pt x="3199129" y="1073785"/>
                  </a:lnTo>
                  <a:lnTo>
                    <a:pt x="3230110" y="1067542"/>
                  </a:lnTo>
                  <a:lnTo>
                    <a:pt x="3255422" y="1050512"/>
                  </a:lnTo>
                  <a:lnTo>
                    <a:pt x="3272496" y="1025243"/>
                  </a:lnTo>
                  <a:lnTo>
                    <a:pt x="3278759" y="994283"/>
                  </a:lnTo>
                  <a:lnTo>
                    <a:pt x="3278759" y="79501"/>
                  </a:lnTo>
                  <a:lnTo>
                    <a:pt x="3272496" y="48541"/>
                  </a:lnTo>
                  <a:lnTo>
                    <a:pt x="3255422" y="23272"/>
                  </a:lnTo>
                  <a:lnTo>
                    <a:pt x="3230110" y="6242"/>
                  </a:lnTo>
                  <a:lnTo>
                    <a:pt x="3199129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96998" y="3254374"/>
              <a:ext cx="3279140" cy="1073785"/>
            </a:xfrm>
            <a:custGeom>
              <a:avLst/>
              <a:gdLst/>
              <a:ahLst/>
              <a:cxnLst/>
              <a:rect l="l" t="t" r="r" b="b"/>
              <a:pathLst>
                <a:path w="3279140" h="1073785">
                  <a:moveTo>
                    <a:pt x="0" y="79501"/>
                  </a:moveTo>
                  <a:lnTo>
                    <a:pt x="6242" y="48541"/>
                  </a:lnTo>
                  <a:lnTo>
                    <a:pt x="23272" y="23272"/>
                  </a:lnTo>
                  <a:lnTo>
                    <a:pt x="48541" y="6242"/>
                  </a:lnTo>
                  <a:lnTo>
                    <a:pt x="79501" y="0"/>
                  </a:lnTo>
                  <a:lnTo>
                    <a:pt x="3199129" y="0"/>
                  </a:lnTo>
                  <a:lnTo>
                    <a:pt x="3230110" y="6242"/>
                  </a:lnTo>
                  <a:lnTo>
                    <a:pt x="3255422" y="23272"/>
                  </a:lnTo>
                  <a:lnTo>
                    <a:pt x="3272496" y="48541"/>
                  </a:lnTo>
                  <a:lnTo>
                    <a:pt x="3278759" y="79501"/>
                  </a:lnTo>
                  <a:lnTo>
                    <a:pt x="3278759" y="994283"/>
                  </a:lnTo>
                  <a:lnTo>
                    <a:pt x="3272496" y="1025243"/>
                  </a:lnTo>
                  <a:lnTo>
                    <a:pt x="3255422" y="1050512"/>
                  </a:lnTo>
                  <a:lnTo>
                    <a:pt x="3230110" y="1067542"/>
                  </a:lnTo>
                  <a:lnTo>
                    <a:pt x="3199129" y="1073785"/>
                  </a:lnTo>
                  <a:lnTo>
                    <a:pt x="79501" y="1073785"/>
                  </a:lnTo>
                  <a:lnTo>
                    <a:pt x="48541" y="1067542"/>
                  </a:lnTo>
                  <a:lnTo>
                    <a:pt x="23272" y="1050512"/>
                  </a:lnTo>
                  <a:lnTo>
                    <a:pt x="6242" y="1025243"/>
                  </a:lnTo>
                  <a:lnTo>
                    <a:pt x="0" y="994283"/>
                  </a:lnTo>
                  <a:lnTo>
                    <a:pt x="0" y="79501"/>
                  </a:lnTo>
                  <a:close/>
                </a:path>
              </a:pathLst>
            </a:custGeom>
            <a:ln w="762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4818" y="3602755"/>
              <a:ext cx="255237" cy="2391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30929" y="4318634"/>
              <a:ext cx="9647555" cy="11430"/>
            </a:xfrm>
            <a:custGeom>
              <a:avLst/>
              <a:gdLst/>
              <a:ahLst/>
              <a:cxnLst/>
              <a:rect l="l" t="t" r="r" b="b"/>
              <a:pathLst>
                <a:path w="9647555" h="11429">
                  <a:moveTo>
                    <a:pt x="9644634" y="0"/>
                  </a:moveTo>
                  <a:lnTo>
                    <a:pt x="2667" y="0"/>
                  </a:lnTo>
                  <a:lnTo>
                    <a:pt x="0" y="2539"/>
                  </a:lnTo>
                  <a:lnTo>
                    <a:pt x="0" y="5714"/>
                  </a:lnTo>
                  <a:lnTo>
                    <a:pt x="0" y="8889"/>
                  </a:lnTo>
                  <a:lnTo>
                    <a:pt x="2667" y="11429"/>
                  </a:lnTo>
                  <a:lnTo>
                    <a:pt x="9644634" y="11429"/>
                  </a:lnTo>
                  <a:lnTo>
                    <a:pt x="9647174" y="8889"/>
                  </a:lnTo>
                  <a:lnTo>
                    <a:pt x="9647174" y="2539"/>
                  </a:lnTo>
                  <a:lnTo>
                    <a:pt x="9644634" y="0"/>
                  </a:lnTo>
                  <a:close/>
                </a:path>
              </a:pathLst>
            </a:custGeom>
            <a:solidFill>
              <a:srgbClr val="DAB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573402" y="4418965"/>
            <a:ext cx="12204700" cy="1384935"/>
            <a:chOff x="1573402" y="4418965"/>
            <a:chExt cx="12204700" cy="1384935"/>
          </a:xfrm>
        </p:grpSpPr>
        <p:sp>
          <p:nvSpPr>
            <p:cNvPr id="14" name="object 14"/>
            <p:cNvSpPr/>
            <p:nvPr/>
          </p:nvSpPr>
          <p:spPr>
            <a:xfrm>
              <a:off x="1577212" y="4422775"/>
              <a:ext cx="4918075" cy="1377315"/>
            </a:xfrm>
            <a:custGeom>
              <a:avLst/>
              <a:gdLst/>
              <a:ahLst/>
              <a:cxnLst/>
              <a:rect l="l" t="t" r="r" b="b"/>
              <a:pathLst>
                <a:path w="4918075" h="1377314">
                  <a:moveTo>
                    <a:pt x="4838573" y="0"/>
                  </a:moveTo>
                  <a:lnTo>
                    <a:pt x="79501" y="0"/>
                  </a:lnTo>
                  <a:lnTo>
                    <a:pt x="48595" y="6262"/>
                  </a:lnTo>
                  <a:lnTo>
                    <a:pt x="23320" y="23336"/>
                  </a:lnTo>
                  <a:lnTo>
                    <a:pt x="6260" y="48648"/>
                  </a:lnTo>
                  <a:lnTo>
                    <a:pt x="0" y="79628"/>
                  </a:lnTo>
                  <a:lnTo>
                    <a:pt x="0" y="1297305"/>
                  </a:lnTo>
                  <a:lnTo>
                    <a:pt x="6260" y="1328285"/>
                  </a:lnTo>
                  <a:lnTo>
                    <a:pt x="23320" y="1353597"/>
                  </a:lnTo>
                  <a:lnTo>
                    <a:pt x="48595" y="1370671"/>
                  </a:lnTo>
                  <a:lnTo>
                    <a:pt x="79501" y="1376933"/>
                  </a:lnTo>
                  <a:lnTo>
                    <a:pt x="4838573" y="1376933"/>
                  </a:lnTo>
                  <a:lnTo>
                    <a:pt x="4869533" y="1370671"/>
                  </a:lnTo>
                  <a:lnTo>
                    <a:pt x="4894802" y="1353597"/>
                  </a:lnTo>
                  <a:lnTo>
                    <a:pt x="4911832" y="1328285"/>
                  </a:lnTo>
                  <a:lnTo>
                    <a:pt x="4918075" y="1297305"/>
                  </a:lnTo>
                  <a:lnTo>
                    <a:pt x="4918075" y="79628"/>
                  </a:lnTo>
                  <a:lnTo>
                    <a:pt x="4911832" y="48648"/>
                  </a:lnTo>
                  <a:lnTo>
                    <a:pt x="4894802" y="23336"/>
                  </a:lnTo>
                  <a:lnTo>
                    <a:pt x="4869533" y="6262"/>
                  </a:lnTo>
                  <a:lnTo>
                    <a:pt x="4838573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77212" y="4422775"/>
              <a:ext cx="4918075" cy="1377315"/>
            </a:xfrm>
            <a:custGeom>
              <a:avLst/>
              <a:gdLst/>
              <a:ahLst/>
              <a:cxnLst/>
              <a:rect l="l" t="t" r="r" b="b"/>
              <a:pathLst>
                <a:path w="4918075" h="1377314">
                  <a:moveTo>
                    <a:pt x="0" y="79628"/>
                  </a:moveTo>
                  <a:lnTo>
                    <a:pt x="6260" y="48648"/>
                  </a:lnTo>
                  <a:lnTo>
                    <a:pt x="23320" y="23336"/>
                  </a:lnTo>
                  <a:lnTo>
                    <a:pt x="48595" y="6262"/>
                  </a:lnTo>
                  <a:lnTo>
                    <a:pt x="79501" y="0"/>
                  </a:lnTo>
                  <a:lnTo>
                    <a:pt x="4838573" y="0"/>
                  </a:lnTo>
                  <a:lnTo>
                    <a:pt x="4869533" y="6262"/>
                  </a:lnTo>
                  <a:lnTo>
                    <a:pt x="4894802" y="23336"/>
                  </a:lnTo>
                  <a:lnTo>
                    <a:pt x="4911832" y="48648"/>
                  </a:lnTo>
                  <a:lnTo>
                    <a:pt x="4918075" y="79628"/>
                  </a:lnTo>
                  <a:lnTo>
                    <a:pt x="4918075" y="1297305"/>
                  </a:lnTo>
                  <a:lnTo>
                    <a:pt x="4911832" y="1328285"/>
                  </a:lnTo>
                  <a:lnTo>
                    <a:pt x="4894802" y="1353597"/>
                  </a:lnTo>
                  <a:lnTo>
                    <a:pt x="4869533" y="1370671"/>
                  </a:lnTo>
                  <a:lnTo>
                    <a:pt x="4838573" y="1376933"/>
                  </a:lnTo>
                  <a:lnTo>
                    <a:pt x="79501" y="1376933"/>
                  </a:lnTo>
                  <a:lnTo>
                    <a:pt x="48595" y="1370671"/>
                  </a:lnTo>
                  <a:lnTo>
                    <a:pt x="23320" y="1353597"/>
                  </a:lnTo>
                  <a:lnTo>
                    <a:pt x="6260" y="1328285"/>
                  </a:lnTo>
                  <a:lnTo>
                    <a:pt x="0" y="1297305"/>
                  </a:lnTo>
                  <a:lnTo>
                    <a:pt x="0" y="79628"/>
                  </a:lnTo>
                  <a:close/>
                </a:path>
              </a:pathLst>
            </a:custGeom>
            <a:ln w="762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9029" y="5002411"/>
              <a:ext cx="255224" cy="21715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70372" y="5790184"/>
              <a:ext cx="8007984" cy="11430"/>
            </a:xfrm>
            <a:custGeom>
              <a:avLst/>
              <a:gdLst/>
              <a:ahLst/>
              <a:cxnLst/>
              <a:rect l="l" t="t" r="r" b="b"/>
              <a:pathLst>
                <a:path w="8007984" h="11429">
                  <a:moveTo>
                    <a:pt x="8005191" y="0"/>
                  </a:moveTo>
                  <a:lnTo>
                    <a:pt x="2539" y="0"/>
                  </a:lnTo>
                  <a:lnTo>
                    <a:pt x="0" y="2540"/>
                  </a:lnTo>
                  <a:lnTo>
                    <a:pt x="0" y="5715"/>
                  </a:lnTo>
                  <a:lnTo>
                    <a:pt x="0" y="8763"/>
                  </a:lnTo>
                  <a:lnTo>
                    <a:pt x="2539" y="11430"/>
                  </a:lnTo>
                  <a:lnTo>
                    <a:pt x="8005191" y="11430"/>
                  </a:lnTo>
                  <a:lnTo>
                    <a:pt x="8007731" y="8763"/>
                  </a:lnTo>
                  <a:lnTo>
                    <a:pt x="8007731" y="2540"/>
                  </a:lnTo>
                  <a:lnTo>
                    <a:pt x="8005191" y="0"/>
                  </a:lnTo>
                  <a:close/>
                </a:path>
              </a:pathLst>
            </a:custGeom>
            <a:solidFill>
              <a:srgbClr val="DAB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53783" y="5890514"/>
            <a:ext cx="6565265" cy="1082040"/>
            <a:chOff x="753783" y="5890514"/>
            <a:chExt cx="6565265" cy="1082040"/>
          </a:xfrm>
        </p:grpSpPr>
        <p:sp>
          <p:nvSpPr>
            <p:cNvPr id="19" name="object 19"/>
            <p:cNvSpPr/>
            <p:nvPr/>
          </p:nvSpPr>
          <p:spPr>
            <a:xfrm>
              <a:off x="757593" y="5894324"/>
              <a:ext cx="6557645" cy="1074420"/>
            </a:xfrm>
            <a:custGeom>
              <a:avLst/>
              <a:gdLst/>
              <a:ahLst/>
              <a:cxnLst/>
              <a:rect l="l" t="t" r="r" b="b"/>
              <a:pathLst>
                <a:path w="6557645" h="1074420">
                  <a:moveTo>
                    <a:pt x="6478104" y="0"/>
                  </a:moveTo>
                  <a:lnTo>
                    <a:pt x="79552" y="0"/>
                  </a:lnTo>
                  <a:lnTo>
                    <a:pt x="48584" y="6242"/>
                  </a:lnTo>
                  <a:lnTo>
                    <a:pt x="23298" y="23272"/>
                  </a:lnTo>
                  <a:lnTo>
                    <a:pt x="6250" y="48541"/>
                  </a:lnTo>
                  <a:lnTo>
                    <a:pt x="0" y="79501"/>
                  </a:lnTo>
                  <a:lnTo>
                    <a:pt x="0" y="994282"/>
                  </a:lnTo>
                  <a:lnTo>
                    <a:pt x="6250" y="1025247"/>
                  </a:lnTo>
                  <a:lnTo>
                    <a:pt x="23298" y="1050524"/>
                  </a:lnTo>
                  <a:lnTo>
                    <a:pt x="48584" y="1067563"/>
                  </a:lnTo>
                  <a:lnTo>
                    <a:pt x="79552" y="1073810"/>
                  </a:lnTo>
                  <a:lnTo>
                    <a:pt x="6478104" y="1073810"/>
                  </a:lnTo>
                  <a:lnTo>
                    <a:pt x="6509065" y="1067563"/>
                  </a:lnTo>
                  <a:lnTo>
                    <a:pt x="6534334" y="1050524"/>
                  </a:lnTo>
                  <a:lnTo>
                    <a:pt x="6551364" y="1025247"/>
                  </a:lnTo>
                  <a:lnTo>
                    <a:pt x="6557606" y="994282"/>
                  </a:lnTo>
                  <a:lnTo>
                    <a:pt x="6557606" y="79501"/>
                  </a:lnTo>
                  <a:lnTo>
                    <a:pt x="6551364" y="48541"/>
                  </a:lnTo>
                  <a:lnTo>
                    <a:pt x="6534334" y="23272"/>
                  </a:lnTo>
                  <a:lnTo>
                    <a:pt x="6509065" y="6242"/>
                  </a:lnTo>
                  <a:lnTo>
                    <a:pt x="6478104" y="0"/>
                  </a:lnTo>
                  <a:close/>
                </a:path>
              </a:pathLst>
            </a:custGeom>
            <a:solidFill>
              <a:srgbClr val="F4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7593" y="5894324"/>
              <a:ext cx="6557645" cy="1074420"/>
            </a:xfrm>
            <a:custGeom>
              <a:avLst/>
              <a:gdLst/>
              <a:ahLst/>
              <a:cxnLst/>
              <a:rect l="l" t="t" r="r" b="b"/>
              <a:pathLst>
                <a:path w="6557645" h="1074420">
                  <a:moveTo>
                    <a:pt x="0" y="79501"/>
                  </a:moveTo>
                  <a:lnTo>
                    <a:pt x="6250" y="48541"/>
                  </a:lnTo>
                  <a:lnTo>
                    <a:pt x="23298" y="23272"/>
                  </a:lnTo>
                  <a:lnTo>
                    <a:pt x="48584" y="6242"/>
                  </a:lnTo>
                  <a:lnTo>
                    <a:pt x="79552" y="0"/>
                  </a:lnTo>
                  <a:lnTo>
                    <a:pt x="6478104" y="0"/>
                  </a:lnTo>
                  <a:lnTo>
                    <a:pt x="6509065" y="6242"/>
                  </a:lnTo>
                  <a:lnTo>
                    <a:pt x="6534334" y="23272"/>
                  </a:lnTo>
                  <a:lnTo>
                    <a:pt x="6551364" y="48541"/>
                  </a:lnTo>
                  <a:lnTo>
                    <a:pt x="6557606" y="79501"/>
                  </a:lnTo>
                  <a:lnTo>
                    <a:pt x="6557606" y="994282"/>
                  </a:lnTo>
                  <a:lnTo>
                    <a:pt x="6551364" y="1025247"/>
                  </a:lnTo>
                  <a:lnTo>
                    <a:pt x="6534334" y="1050524"/>
                  </a:lnTo>
                  <a:lnTo>
                    <a:pt x="6509065" y="1067563"/>
                  </a:lnTo>
                  <a:lnTo>
                    <a:pt x="6478104" y="1073810"/>
                  </a:lnTo>
                  <a:lnTo>
                    <a:pt x="79552" y="1073810"/>
                  </a:lnTo>
                  <a:lnTo>
                    <a:pt x="48584" y="1067563"/>
                  </a:lnTo>
                  <a:lnTo>
                    <a:pt x="23298" y="1050524"/>
                  </a:lnTo>
                  <a:lnTo>
                    <a:pt x="6250" y="1025247"/>
                  </a:lnTo>
                  <a:lnTo>
                    <a:pt x="0" y="994282"/>
                  </a:lnTo>
                  <a:lnTo>
                    <a:pt x="0" y="79501"/>
                  </a:lnTo>
                  <a:close/>
                </a:path>
              </a:pathLst>
            </a:custGeom>
            <a:ln w="7620">
              <a:solidFill>
                <a:srgbClr val="DAB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8850" y="6321628"/>
              <a:ext cx="255289" cy="22442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45032" y="1598803"/>
            <a:ext cx="12814300" cy="5967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65" dirty="0">
                <a:solidFill>
                  <a:srgbClr val="272424"/>
                </a:solidFill>
                <a:latin typeface="Trebuchet MS"/>
                <a:cs typeface="Trebuchet MS"/>
              </a:rPr>
              <a:t>Meskipun</a:t>
            </a:r>
            <a:r>
              <a:rPr sz="145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BCA</a:t>
            </a:r>
            <a:r>
              <a:rPr sz="145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memiliki</a:t>
            </a:r>
            <a:r>
              <a:rPr sz="1450" i="1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0" dirty="0">
                <a:solidFill>
                  <a:srgbClr val="272424"/>
                </a:solidFill>
                <a:latin typeface="Trebuchet MS"/>
                <a:cs typeface="Trebuchet MS"/>
              </a:rPr>
              <a:t>program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komprehensif, </a:t>
            </a:r>
            <a:r>
              <a:rPr sz="1450" i="1" spc="-70" dirty="0">
                <a:solidFill>
                  <a:srgbClr val="272424"/>
                </a:solidFill>
                <a:latin typeface="Trebuchet MS"/>
                <a:cs typeface="Trebuchet MS"/>
              </a:rPr>
              <a:t>transformasi</a:t>
            </a:r>
            <a:r>
              <a:rPr sz="1450" i="1" spc="-6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0" dirty="0">
                <a:solidFill>
                  <a:srgbClr val="272424"/>
                </a:solidFill>
                <a:latin typeface="Trebuchet MS"/>
                <a:cs typeface="Trebuchet MS"/>
              </a:rPr>
              <a:t>digital</a:t>
            </a:r>
            <a:r>
              <a:rPr sz="1450" i="1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35" dirty="0">
                <a:solidFill>
                  <a:srgbClr val="272424"/>
                </a:solidFill>
                <a:latin typeface="Trebuchet MS"/>
                <a:cs typeface="Trebuchet MS"/>
              </a:rPr>
              <a:t>banking</a:t>
            </a:r>
            <a:r>
              <a:rPr sz="1450" i="1" spc="-14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0" dirty="0">
                <a:solidFill>
                  <a:srgbClr val="272424"/>
                </a:solidFill>
                <a:latin typeface="Trebuchet MS"/>
                <a:cs typeface="Trebuchet MS"/>
              </a:rPr>
              <a:t>menghadirkan</a:t>
            </a:r>
            <a:r>
              <a:rPr sz="145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45" dirty="0">
                <a:solidFill>
                  <a:srgbClr val="272424"/>
                </a:solidFill>
                <a:latin typeface="Trebuchet MS"/>
                <a:cs typeface="Trebuchet MS"/>
              </a:rPr>
              <a:t>tantangan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5" dirty="0">
                <a:solidFill>
                  <a:srgbClr val="272424"/>
                </a:solidFill>
                <a:latin typeface="Trebuchet MS"/>
                <a:cs typeface="Trebuchet MS"/>
              </a:rPr>
              <a:t>signifikan</a:t>
            </a:r>
            <a:r>
              <a:rPr sz="1450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45" dirty="0">
                <a:solidFill>
                  <a:srgbClr val="272424"/>
                </a:solidFill>
                <a:latin typeface="Trebuchet MS"/>
                <a:cs typeface="Trebuchet MS"/>
              </a:rPr>
              <a:t>dalam</a:t>
            </a:r>
            <a:r>
              <a:rPr sz="145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0" dirty="0">
                <a:solidFill>
                  <a:srgbClr val="272424"/>
                </a:solidFill>
                <a:latin typeface="Trebuchet MS"/>
                <a:cs typeface="Trebuchet MS"/>
              </a:rPr>
              <a:t>menjaga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5" dirty="0">
                <a:solidFill>
                  <a:srgbClr val="272424"/>
                </a:solidFill>
                <a:latin typeface="Trebuchet MS"/>
                <a:cs typeface="Trebuchet MS"/>
              </a:rPr>
              <a:t>kesejahteraan</a:t>
            </a:r>
            <a:r>
              <a:rPr sz="1450" i="1" spc="-6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10" dirty="0">
                <a:solidFill>
                  <a:srgbClr val="272424"/>
                </a:solidFill>
                <a:latin typeface="Trebuchet MS"/>
                <a:cs typeface="Trebuchet MS"/>
              </a:rPr>
              <a:t>karyawan.</a:t>
            </a:r>
            <a:endParaRPr sz="14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 dirty="0">
              <a:latin typeface="Trebuchet MS"/>
              <a:cs typeface="Trebuchet MS"/>
            </a:endParaRPr>
          </a:p>
          <a:p>
            <a:pPr marL="4300220">
              <a:lnSpc>
                <a:spcPct val="100000"/>
              </a:lnSpc>
            </a:pPr>
            <a:r>
              <a:rPr sz="1750" dirty="0">
                <a:solidFill>
                  <a:srgbClr val="272424"/>
                </a:solidFill>
                <a:latin typeface="Arial MT"/>
                <a:cs typeface="Arial MT"/>
              </a:rPr>
              <a:t>B</a:t>
            </a:r>
            <a:r>
              <a:rPr lang="en-US" sz="1750" dirty="0">
                <a:solidFill>
                  <a:srgbClr val="272424"/>
                </a:solidFill>
                <a:latin typeface="Arial MT"/>
                <a:cs typeface="Arial MT"/>
              </a:rPr>
              <a:t>eban </a:t>
            </a:r>
            <a:r>
              <a:rPr lang="en-US" sz="1750" dirty="0" err="1">
                <a:solidFill>
                  <a:srgbClr val="272424"/>
                </a:solidFill>
                <a:latin typeface="Arial MT"/>
                <a:cs typeface="Arial MT"/>
              </a:rPr>
              <a:t>Kerja</a:t>
            </a:r>
            <a:r>
              <a:rPr lang="en-US" sz="1750" dirty="0">
                <a:solidFill>
                  <a:srgbClr val="272424"/>
                </a:solidFill>
                <a:latin typeface="Arial MT"/>
                <a:cs typeface="Arial MT"/>
              </a:rPr>
              <a:t> Tinggi</a:t>
            </a:r>
            <a:endParaRPr sz="1750" dirty="0">
              <a:latin typeface="Arial MT"/>
              <a:cs typeface="Arial MT"/>
            </a:endParaRPr>
          </a:p>
          <a:p>
            <a:pPr marL="4300220">
              <a:lnSpc>
                <a:spcPct val="100000"/>
              </a:lnSpc>
              <a:spcBef>
                <a:spcPts val="1410"/>
              </a:spcBef>
            </a:pPr>
            <a:r>
              <a:rPr sz="1450" i="1" spc="-40" dirty="0">
                <a:solidFill>
                  <a:srgbClr val="272424"/>
                </a:solidFill>
                <a:latin typeface="Trebuchet MS"/>
                <a:cs typeface="Trebuchet MS"/>
              </a:rPr>
              <a:t>Karyawan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45" dirty="0">
                <a:solidFill>
                  <a:srgbClr val="272424"/>
                </a:solidFill>
                <a:latin typeface="Trebuchet MS"/>
                <a:cs typeface="Trebuchet MS"/>
              </a:rPr>
              <a:t>menghadapi</a:t>
            </a:r>
            <a:r>
              <a:rPr sz="1450" i="1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0" dirty="0">
                <a:solidFill>
                  <a:srgbClr val="272424"/>
                </a:solidFill>
                <a:latin typeface="Trebuchet MS"/>
                <a:cs typeface="Trebuchet MS"/>
              </a:rPr>
              <a:t>tekanan</a:t>
            </a:r>
            <a:r>
              <a:rPr sz="145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40" dirty="0">
                <a:solidFill>
                  <a:srgbClr val="272424"/>
                </a:solidFill>
                <a:latin typeface="Trebuchet MS"/>
                <a:cs typeface="Trebuchet MS"/>
              </a:rPr>
              <a:t>ganda:</a:t>
            </a:r>
            <a:r>
              <a:rPr sz="1450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0" dirty="0">
                <a:solidFill>
                  <a:srgbClr val="272424"/>
                </a:solidFill>
                <a:latin typeface="Trebuchet MS"/>
                <a:cs typeface="Trebuchet MS"/>
              </a:rPr>
              <a:t>melayani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25" dirty="0">
                <a:solidFill>
                  <a:srgbClr val="272424"/>
                </a:solidFill>
                <a:latin typeface="Trebuchet MS"/>
                <a:cs typeface="Trebuchet MS"/>
              </a:rPr>
              <a:t>nasabah</a:t>
            </a:r>
            <a:r>
              <a:rPr sz="145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3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40" dirty="0">
                <a:solidFill>
                  <a:srgbClr val="272424"/>
                </a:solidFill>
                <a:latin typeface="Trebuchet MS"/>
                <a:cs typeface="Trebuchet MS"/>
              </a:rPr>
              <a:t>menguasai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0" dirty="0">
                <a:solidFill>
                  <a:srgbClr val="272424"/>
                </a:solidFill>
                <a:latin typeface="Trebuchet MS"/>
                <a:cs typeface="Trebuchet MS"/>
              </a:rPr>
              <a:t>teknologi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10" dirty="0">
                <a:solidFill>
                  <a:srgbClr val="272424"/>
                </a:solidFill>
                <a:latin typeface="Trebuchet MS"/>
                <a:cs typeface="Trebuchet MS"/>
              </a:rPr>
              <a:t>baru.</a:t>
            </a:r>
            <a:endParaRPr sz="14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450" dirty="0">
              <a:latin typeface="Trebuchet MS"/>
              <a:cs typeface="Trebuchet MS"/>
            </a:endParaRPr>
          </a:p>
          <a:p>
            <a:pPr marL="5120005">
              <a:lnSpc>
                <a:spcPct val="100000"/>
              </a:lnSpc>
            </a:pPr>
            <a:r>
              <a:rPr sz="1750" spc="-125" dirty="0">
                <a:solidFill>
                  <a:srgbClr val="272424"/>
                </a:solidFill>
                <a:latin typeface="Arial MT"/>
                <a:cs typeface="Arial MT"/>
              </a:rPr>
              <a:t>S</a:t>
            </a:r>
            <a:r>
              <a:rPr lang="en-US" sz="1750" spc="-125" dirty="0">
                <a:solidFill>
                  <a:srgbClr val="272424"/>
                </a:solidFill>
                <a:latin typeface="Arial MT"/>
                <a:cs typeface="Arial MT"/>
              </a:rPr>
              <a:t>tress </a:t>
            </a:r>
            <a:r>
              <a:rPr lang="en-US" sz="1750" spc="-125" dirty="0" err="1">
                <a:solidFill>
                  <a:srgbClr val="272424"/>
                </a:solidFill>
                <a:latin typeface="Arial MT"/>
                <a:cs typeface="Arial MT"/>
              </a:rPr>
              <a:t>Transformasi</a:t>
            </a:r>
            <a:r>
              <a:rPr lang="en-US" sz="1750" spc="-125" dirty="0">
                <a:solidFill>
                  <a:srgbClr val="272424"/>
                </a:solidFill>
                <a:latin typeface="Arial MT"/>
                <a:cs typeface="Arial MT"/>
              </a:rPr>
              <a:t> IT</a:t>
            </a:r>
            <a:endParaRPr sz="1750" dirty="0">
              <a:latin typeface="Arial MT"/>
              <a:cs typeface="Arial MT"/>
            </a:endParaRPr>
          </a:p>
          <a:p>
            <a:pPr marL="5120005">
              <a:lnSpc>
                <a:spcPct val="100000"/>
              </a:lnSpc>
              <a:spcBef>
                <a:spcPts val="1410"/>
              </a:spcBef>
            </a:pPr>
            <a:r>
              <a:rPr sz="1450" i="1" spc="-45" dirty="0">
                <a:solidFill>
                  <a:srgbClr val="272424"/>
                </a:solidFill>
                <a:latin typeface="Trebuchet MS"/>
                <a:cs typeface="Trebuchet MS"/>
              </a:rPr>
              <a:t>Perubahan</a:t>
            </a:r>
            <a:r>
              <a:rPr sz="145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5" dirty="0">
                <a:solidFill>
                  <a:srgbClr val="272424"/>
                </a:solidFill>
                <a:latin typeface="Trebuchet MS"/>
                <a:cs typeface="Trebuchet MS"/>
              </a:rPr>
              <a:t>sistem</a:t>
            </a:r>
            <a:r>
              <a:rPr sz="145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5" dirty="0">
                <a:solidFill>
                  <a:srgbClr val="272424"/>
                </a:solidFill>
                <a:latin typeface="Trebuchet MS"/>
                <a:cs typeface="Trebuchet MS"/>
              </a:rPr>
              <a:t>IT</a:t>
            </a:r>
            <a:r>
              <a:rPr sz="1450" i="1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20" dirty="0">
                <a:solidFill>
                  <a:srgbClr val="272424"/>
                </a:solidFill>
                <a:latin typeface="Trebuchet MS"/>
                <a:cs typeface="Trebuchet MS"/>
              </a:rPr>
              <a:t>yang</a:t>
            </a:r>
            <a:r>
              <a:rPr sz="1450" i="1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0" dirty="0">
                <a:solidFill>
                  <a:srgbClr val="272424"/>
                </a:solidFill>
                <a:latin typeface="Trebuchet MS"/>
                <a:cs typeface="Trebuchet MS"/>
              </a:rPr>
              <a:t>cepat</a:t>
            </a:r>
            <a:r>
              <a:rPr sz="1450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0" dirty="0">
                <a:solidFill>
                  <a:srgbClr val="272424"/>
                </a:solidFill>
                <a:latin typeface="Trebuchet MS"/>
                <a:cs typeface="Trebuchet MS"/>
              </a:rPr>
              <a:t>menimbulkan</a:t>
            </a:r>
            <a:r>
              <a:rPr sz="1450" i="1" spc="-13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5" dirty="0">
                <a:solidFill>
                  <a:srgbClr val="272424"/>
                </a:solidFill>
                <a:latin typeface="Trebuchet MS"/>
                <a:cs typeface="Trebuchet MS"/>
              </a:rPr>
              <a:t>stres</a:t>
            </a:r>
            <a:r>
              <a:rPr sz="145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3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50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tuntutan</a:t>
            </a:r>
            <a:r>
              <a:rPr sz="145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10" dirty="0">
                <a:solidFill>
                  <a:srgbClr val="272424"/>
                </a:solidFill>
                <a:latin typeface="Trebuchet MS"/>
                <a:cs typeface="Trebuchet MS"/>
              </a:rPr>
              <a:t>adaptasi.</a:t>
            </a:r>
            <a:endParaRPr sz="14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450" dirty="0">
              <a:latin typeface="Trebuchet MS"/>
              <a:cs typeface="Trebuchet MS"/>
            </a:endParaRPr>
          </a:p>
          <a:p>
            <a:pPr marL="5939790">
              <a:lnSpc>
                <a:spcPct val="100000"/>
              </a:lnSpc>
              <a:spcBef>
                <a:spcPts val="5"/>
              </a:spcBef>
            </a:pPr>
            <a:r>
              <a:rPr lang="en-US" sz="1750" spc="-60" dirty="0" err="1">
                <a:solidFill>
                  <a:srgbClr val="272424"/>
                </a:solidFill>
                <a:latin typeface="Arial MT"/>
                <a:cs typeface="Arial MT"/>
              </a:rPr>
              <a:t>Perbedaan</a:t>
            </a:r>
            <a:r>
              <a:rPr lang="en-US" sz="1750" spc="-60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750" spc="-60" dirty="0" err="1">
                <a:solidFill>
                  <a:srgbClr val="272424"/>
                </a:solidFill>
                <a:latin typeface="Arial MT"/>
                <a:cs typeface="Arial MT"/>
              </a:rPr>
              <a:t>Pengalaman</a:t>
            </a:r>
            <a:r>
              <a:rPr lang="en-US" sz="1750" spc="-60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endParaRPr sz="1750" dirty="0">
              <a:latin typeface="Arial MT"/>
              <a:cs typeface="Arial MT"/>
            </a:endParaRPr>
          </a:p>
          <a:p>
            <a:pPr marL="5939790" marR="5080">
              <a:lnSpc>
                <a:spcPct val="139300"/>
              </a:lnSpc>
              <a:spcBef>
                <a:spcPts val="700"/>
              </a:spcBef>
            </a:pPr>
            <a:r>
              <a:rPr sz="1450" i="1" spc="-40" dirty="0">
                <a:solidFill>
                  <a:srgbClr val="272424"/>
                </a:solidFill>
                <a:latin typeface="Trebuchet MS"/>
                <a:cs typeface="Trebuchet MS"/>
              </a:rPr>
              <a:t>Karyawan</a:t>
            </a:r>
            <a:r>
              <a:rPr sz="1450" i="1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90" dirty="0">
                <a:solidFill>
                  <a:srgbClr val="272424"/>
                </a:solidFill>
                <a:latin typeface="Trebuchet MS"/>
                <a:cs typeface="Trebuchet MS"/>
              </a:rPr>
              <a:t>tetap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3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50" i="1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dirty="0">
                <a:solidFill>
                  <a:srgbClr val="272424"/>
                </a:solidFill>
                <a:latin typeface="Trebuchet MS"/>
                <a:cs typeface="Trebuchet MS"/>
              </a:rPr>
              <a:t>magang</a:t>
            </a:r>
            <a:r>
              <a:rPr sz="1450" i="1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(Bakti</a:t>
            </a:r>
            <a:r>
              <a:rPr sz="1450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90" dirty="0">
                <a:solidFill>
                  <a:srgbClr val="272424"/>
                </a:solidFill>
                <a:latin typeface="Trebuchet MS"/>
                <a:cs typeface="Trebuchet MS"/>
              </a:rPr>
              <a:t>BCA)</a:t>
            </a:r>
            <a:r>
              <a:rPr sz="1450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memiliki</a:t>
            </a:r>
            <a:r>
              <a:rPr sz="1450" i="1" spc="-14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35" dirty="0">
                <a:solidFill>
                  <a:srgbClr val="272424"/>
                </a:solidFill>
                <a:latin typeface="Trebuchet MS"/>
                <a:cs typeface="Trebuchet MS"/>
              </a:rPr>
              <a:t>akses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fasilitas</a:t>
            </a:r>
            <a:r>
              <a:rPr sz="1450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3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50" i="1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5" dirty="0">
                <a:solidFill>
                  <a:srgbClr val="272424"/>
                </a:solidFill>
                <a:latin typeface="Trebuchet MS"/>
                <a:cs typeface="Trebuchet MS"/>
              </a:rPr>
              <a:t>kepastian</a:t>
            </a:r>
            <a:r>
              <a:rPr sz="1450" i="1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karier</a:t>
            </a:r>
            <a:r>
              <a:rPr sz="1450" i="1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20" dirty="0">
                <a:solidFill>
                  <a:srgbClr val="272424"/>
                </a:solidFill>
                <a:latin typeface="Trebuchet MS"/>
                <a:cs typeface="Trebuchet MS"/>
              </a:rPr>
              <a:t>yang </a:t>
            </a:r>
            <a:r>
              <a:rPr sz="1450" i="1" spc="-75" dirty="0">
                <a:solidFill>
                  <a:srgbClr val="272424"/>
                </a:solidFill>
                <a:latin typeface="Trebuchet MS"/>
                <a:cs typeface="Trebuchet MS"/>
              </a:rPr>
              <a:t>tidak</a:t>
            </a:r>
            <a:r>
              <a:rPr sz="1450" i="1" spc="-14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10" dirty="0">
                <a:solidFill>
                  <a:srgbClr val="272424"/>
                </a:solidFill>
                <a:latin typeface="Trebuchet MS"/>
                <a:cs typeface="Trebuchet MS"/>
              </a:rPr>
              <a:t>setara.</a:t>
            </a:r>
            <a:endParaRPr sz="14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450" dirty="0">
              <a:latin typeface="Trebuchet MS"/>
              <a:cs typeface="Trebuchet MS"/>
            </a:endParaRPr>
          </a:p>
          <a:p>
            <a:pPr marL="6759575">
              <a:lnSpc>
                <a:spcPct val="100000"/>
              </a:lnSpc>
            </a:pPr>
            <a:r>
              <a:rPr lang="en-US" sz="1750" spc="105" dirty="0" err="1">
                <a:solidFill>
                  <a:srgbClr val="272424"/>
                </a:solidFill>
                <a:latin typeface="Arial MT"/>
                <a:cs typeface="Arial MT"/>
              </a:rPr>
              <a:t>Kebutuhan</a:t>
            </a:r>
            <a:r>
              <a:rPr lang="en-US" sz="1750" spc="105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750" spc="105" dirty="0" err="1">
                <a:solidFill>
                  <a:srgbClr val="272424"/>
                </a:solidFill>
                <a:latin typeface="Arial MT"/>
                <a:cs typeface="Arial MT"/>
              </a:rPr>
              <a:t>Adaptasi</a:t>
            </a:r>
            <a:r>
              <a:rPr lang="en-US" sz="1750" spc="105" dirty="0">
                <a:solidFill>
                  <a:srgbClr val="272424"/>
                </a:solidFill>
                <a:latin typeface="Arial MT"/>
                <a:cs typeface="Arial MT"/>
              </a:rPr>
              <a:t> </a:t>
            </a:r>
            <a:r>
              <a:rPr lang="en-US" sz="1750" spc="105" dirty="0" err="1">
                <a:solidFill>
                  <a:srgbClr val="272424"/>
                </a:solidFill>
                <a:latin typeface="Arial MT"/>
                <a:cs typeface="Arial MT"/>
              </a:rPr>
              <a:t>Cepat</a:t>
            </a:r>
            <a:endParaRPr sz="1750" dirty="0">
              <a:latin typeface="Arial MT"/>
              <a:cs typeface="Arial MT"/>
            </a:endParaRPr>
          </a:p>
          <a:p>
            <a:pPr marL="6759575">
              <a:lnSpc>
                <a:spcPct val="100000"/>
              </a:lnSpc>
              <a:spcBef>
                <a:spcPts val="1410"/>
              </a:spcBef>
            </a:pP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Tuntutan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5" dirty="0">
                <a:solidFill>
                  <a:srgbClr val="272424"/>
                </a:solidFill>
                <a:latin typeface="Trebuchet MS"/>
                <a:cs typeface="Trebuchet MS"/>
              </a:rPr>
              <a:t>untuk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5" dirty="0">
                <a:solidFill>
                  <a:srgbClr val="272424"/>
                </a:solidFill>
                <a:latin typeface="Trebuchet MS"/>
                <a:cs typeface="Trebuchet MS"/>
              </a:rPr>
              <a:t>selalu</a:t>
            </a:r>
            <a:r>
              <a:rPr sz="145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5" dirty="0">
                <a:solidFill>
                  <a:srgbClr val="272424"/>
                </a:solidFill>
                <a:latin typeface="Trebuchet MS"/>
                <a:cs typeface="Trebuchet MS"/>
              </a:rPr>
              <a:t>up-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to-</a:t>
            </a:r>
            <a:r>
              <a:rPr sz="1450" i="1" spc="-70" dirty="0">
                <a:solidFill>
                  <a:srgbClr val="272424"/>
                </a:solidFill>
                <a:latin typeface="Trebuchet MS"/>
                <a:cs typeface="Trebuchet MS"/>
              </a:rPr>
              <a:t>date</a:t>
            </a:r>
            <a:r>
              <a:rPr sz="1450" i="1" spc="-6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25" dirty="0">
                <a:solidFill>
                  <a:srgbClr val="272424"/>
                </a:solidFill>
                <a:latin typeface="Trebuchet MS"/>
                <a:cs typeface="Trebuchet MS"/>
              </a:rPr>
              <a:t>dengan</a:t>
            </a:r>
            <a:r>
              <a:rPr sz="1450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40" dirty="0">
                <a:solidFill>
                  <a:srgbClr val="272424"/>
                </a:solidFill>
                <a:latin typeface="Trebuchet MS"/>
                <a:cs typeface="Trebuchet MS"/>
              </a:rPr>
              <a:t>perkembangan</a:t>
            </a:r>
            <a:r>
              <a:rPr sz="1450" i="1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0" dirty="0">
                <a:solidFill>
                  <a:srgbClr val="272424"/>
                </a:solidFill>
                <a:latin typeface="Trebuchet MS"/>
                <a:cs typeface="Trebuchet MS"/>
              </a:rPr>
              <a:t>teknologi</a:t>
            </a:r>
            <a:r>
              <a:rPr sz="145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10" dirty="0">
                <a:solidFill>
                  <a:srgbClr val="272424"/>
                </a:solidFill>
                <a:latin typeface="Trebuchet MS"/>
                <a:cs typeface="Trebuchet MS"/>
              </a:rPr>
              <a:t>digital.</a:t>
            </a:r>
            <a:endParaRPr sz="14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50" i="1" spc="-75" dirty="0">
                <a:solidFill>
                  <a:srgbClr val="272424"/>
                </a:solidFill>
                <a:latin typeface="Trebuchet MS"/>
                <a:cs typeface="Trebuchet MS"/>
              </a:rPr>
              <a:t>Untuk</a:t>
            </a:r>
            <a:r>
              <a:rPr sz="1450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45" dirty="0">
                <a:solidFill>
                  <a:srgbClr val="272424"/>
                </a:solidFill>
                <a:latin typeface="Trebuchet MS"/>
                <a:cs typeface="Trebuchet MS"/>
              </a:rPr>
              <a:t>mengatasi</a:t>
            </a:r>
            <a:r>
              <a:rPr sz="1450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114" dirty="0">
                <a:solidFill>
                  <a:srgbClr val="272424"/>
                </a:solidFill>
                <a:latin typeface="Trebuchet MS"/>
                <a:cs typeface="Trebuchet MS"/>
              </a:rPr>
              <a:t>ini,</a:t>
            </a:r>
            <a:r>
              <a:rPr sz="1450" i="1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0" dirty="0">
                <a:solidFill>
                  <a:srgbClr val="272424"/>
                </a:solidFill>
                <a:latin typeface="Trebuchet MS"/>
                <a:cs typeface="Trebuchet MS"/>
              </a:rPr>
              <a:t>diperlukan</a:t>
            </a:r>
            <a:r>
              <a:rPr sz="1450" i="1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5" dirty="0">
                <a:solidFill>
                  <a:srgbClr val="272424"/>
                </a:solidFill>
                <a:latin typeface="Trebuchet MS"/>
                <a:cs typeface="Trebuchet MS"/>
              </a:rPr>
              <a:t>monitoring</a:t>
            </a:r>
            <a:r>
              <a:rPr sz="1450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5" dirty="0">
                <a:solidFill>
                  <a:srgbClr val="272424"/>
                </a:solidFill>
                <a:latin typeface="Trebuchet MS"/>
                <a:cs typeface="Trebuchet MS"/>
              </a:rPr>
              <a:t>stres </a:t>
            </a:r>
            <a:r>
              <a:rPr sz="1450" i="1" spc="-114" dirty="0">
                <a:solidFill>
                  <a:srgbClr val="272424"/>
                </a:solidFill>
                <a:latin typeface="Trebuchet MS"/>
                <a:cs typeface="Trebuchet MS"/>
              </a:rPr>
              <a:t>rutin,</a:t>
            </a:r>
            <a:r>
              <a:rPr sz="145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diferensiasi</a:t>
            </a:r>
            <a:r>
              <a:rPr sz="1450" i="1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70" dirty="0">
                <a:solidFill>
                  <a:srgbClr val="272424"/>
                </a:solidFill>
                <a:latin typeface="Trebuchet MS"/>
                <a:cs typeface="Trebuchet MS"/>
              </a:rPr>
              <a:t>program,</a:t>
            </a:r>
            <a:r>
              <a:rPr sz="145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40" dirty="0">
                <a:solidFill>
                  <a:srgbClr val="272424"/>
                </a:solidFill>
                <a:latin typeface="Trebuchet MS"/>
                <a:cs typeface="Trebuchet MS"/>
              </a:rPr>
              <a:t>peningkatan</a:t>
            </a:r>
            <a:r>
              <a:rPr sz="1450" i="1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90" dirty="0">
                <a:solidFill>
                  <a:srgbClr val="272424"/>
                </a:solidFill>
                <a:latin typeface="Trebuchet MS"/>
                <a:cs typeface="Trebuchet MS"/>
              </a:rPr>
              <a:t>total </a:t>
            </a:r>
            <a:r>
              <a:rPr sz="1450" i="1" spc="-80" dirty="0">
                <a:solidFill>
                  <a:srgbClr val="272424"/>
                </a:solidFill>
                <a:latin typeface="Trebuchet MS"/>
                <a:cs typeface="Trebuchet MS"/>
              </a:rPr>
              <a:t>rewards,</a:t>
            </a:r>
            <a:r>
              <a:rPr sz="145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45" dirty="0">
                <a:solidFill>
                  <a:srgbClr val="272424"/>
                </a:solidFill>
                <a:latin typeface="Trebuchet MS"/>
                <a:cs typeface="Trebuchet MS"/>
              </a:rPr>
              <a:t>penguatan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65" dirty="0">
                <a:solidFill>
                  <a:srgbClr val="272424"/>
                </a:solidFill>
                <a:latin typeface="Trebuchet MS"/>
                <a:cs typeface="Trebuchet MS"/>
              </a:rPr>
              <a:t>kepemimpinan,</a:t>
            </a:r>
            <a:r>
              <a:rPr sz="1450" i="1" spc="-15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3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5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55" dirty="0">
                <a:solidFill>
                  <a:srgbClr val="272424"/>
                </a:solidFill>
                <a:latin typeface="Trebuchet MS"/>
                <a:cs typeface="Trebuchet MS"/>
              </a:rPr>
              <a:t>komunikasi</a:t>
            </a:r>
            <a:r>
              <a:rPr sz="1450" i="1" spc="-14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50" i="1" spc="-10" dirty="0">
                <a:solidFill>
                  <a:srgbClr val="272424"/>
                </a:solidFill>
                <a:latin typeface="Trebuchet MS"/>
                <a:cs typeface="Trebuchet MS"/>
              </a:rPr>
              <a:t>terbuka.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CB2134D-044A-83DC-E263-89FBBD3F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61" y="317118"/>
            <a:ext cx="9467519" cy="430887"/>
          </a:xfrm>
        </p:spPr>
        <p:txBody>
          <a:bodyPr/>
          <a:lstStyle/>
          <a:p>
            <a:r>
              <a:rPr lang="en-US" b="1" u="sng" dirty="0" err="1">
                <a:latin typeface="Arial Black" panose="020B0A04020102020204" pitchFamily="34" charset="0"/>
              </a:rPr>
              <a:t>Tantangan</a:t>
            </a:r>
            <a:r>
              <a:rPr lang="en-US" b="1" u="sng" dirty="0">
                <a:latin typeface="Arial Black" panose="020B0A04020102020204" pitchFamily="34" charset="0"/>
              </a:rPr>
              <a:t> </a:t>
            </a:r>
            <a:r>
              <a:rPr lang="en-US" b="1" u="sng" dirty="0" err="1">
                <a:latin typeface="Arial Black" panose="020B0A04020102020204" pitchFamily="34" charset="0"/>
              </a:rPr>
              <a:t>Kesejahteraan</a:t>
            </a:r>
            <a:r>
              <a:rPr lang="en-US" b="1" u="sng" dirty="0">
                <a:latin typeface="Arial Black" panose="020B0A04020102020204" pitchFamily="34" charset="0"/>
              </a:rPr>
              <a:t> di Era Digital Banking</a:t>
            </a:r>
            <a:endParaRPr lang="en-ID" b="1" u="sng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160" y="317118"/>
            <a:ext cx="980683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45" dirty="0" err="1">
                <a:latin typeface="Arial Black" panose="020B0A04020102020204" pitchFamily="34" charset="0"/>
              </a:rPr>
              <a:t>R</a:t>
            </a:r>
            <a:r>
              <a:rPr lang="en-US" sz="2000" u="sng" spc="-45" dirty="0" err="1">
                <a:latin typeface="Arial Black" panose="020B0A04020102020204" pitchFamily="34" charset="0"/>
              </a:rPr>
              <a:t>elevansi</a:t>
            </a:r>
            <a:r>
              <a:rPr lang="en-US" sz="2000" u="sng" spc="-45" dirty="0">
                <a:latin typeface="Arial Black" panose="020B0A04020102020204" pitchFamily="34" charset="0"/>
              </a:rPr>
              <a:t> </a:t>
            </a:r>
            <a:r>
              <a:rPr lang="en-US" sz="2000" u="sng" spc="-45" dirty="0" err="1">
                <a:latin typeface="Arial Black" panose="020B0A04020102020204" pitchFamily="34" charset="0"/>
              </a:rPr>
              <a:t>Kesejahteraan</a:t>
            </a:r>
            <a:r>
              <a:rPr lang="en-US" sz="2000" u="sng" spc="-45" dirty="0">
                <a:latin typeface="Arial Black" panose="020B0A04020102020204" pitchFamily="34" charset="0"/>
              </a:rPr>
              <a:t> BCA </a:t>
            </a:r>
            <a:r>
              <a:rPr lang="en-US" sz="2000" u="sng" spc="-45" dirty="0" err="1">
                <a:latin typeface="Arial Black" panose="020B0A04020102020204" pitchFamily="34" charset="0"/>
              </a:rPr>
              <a:t>dengan</a:t>
            </a:r>
            <a:r>
              <a:rPr lang="en-US" sz="2000" u="sng" spc="-45" dirty="0">
                <a:latin typeface="Arial Black" panose="020B0A04020102020204" pitchFamily="34" charset="0"/>
              </a:rPr>
              <a:t> Teori MSDM</a:t>
            </a:r>
            <a:endParaRPr sz="2000" u="sng" dirty="0"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161" y="778256"/>
            <a:ext cx="12843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Praktik</a:t>
            </a:r>
            <a:r>
              <a:rPr sz="1400" i="1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kesejahteraan</a:t>
            </a:r>
            <a:r>
              <a:rPr sz="1400" i="1" spc="-13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karyawan</a:t>
            </a:r>
            <a:r>
              <a:rPr sz="1400" i="1" spc="-14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di</a:t>
            </a:r>
            <a:r>
              <a:rPr sz="140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BCA</a:t>
            </a:r>
            <a:r>
              <a:rPr sz="140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60" dirty="0">
                <a:solidFill>
                  <a:srgbClr val="272424"/>
                </a:solidFill>
                <a:latin typeface="Trebuchet MS"/>
                <a:cs typeface="Trebuchet MS"/>
              </a:rPr>
              <a:t>KCU</a:t>
            </a:r>
            <a:r>
              <a:rPr sz="140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Kelapa</a:t>
            </a:r>
            <a:r>
              <a:rPr sz="140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5" dirty="0">
                <a:solidFill>
                  <a:srgbClr val="272424"/>
                </a:solidFill>
                <a:latin typeface="Trebuchet MS"/>
                <a:cs typeface="Trebuchet MS"/>
              </a:rPr>
              <a:t>Gading</a:t>
            </a:r>
            <a:r>
              <a:rPr sz="1400" i="1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30" dirty="0">
                <a:solidFill>
                  <a:srgbClr val="272424"/>
                </a:solidFill>
                <a:latin typeface="Trebuchet MS"/>
                <a:cs typeface="Trebuchet MS"/>
              </a:rPr>
              <a:t>sangat</a:t>
            </a:r>
            <a:r>
              <a:rPr sz="1400" i="1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relevan</a:t>
            </a:r>
            <a:r>
              <a:rPr sz="140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30" dirty="0">
                <a:solidFill>
                  <a:srgbClr val="272424"/>
                </a:solidFill>
                <a:latin typeface="Trebuchet MS"/>
                <a:cs typeface="Trebuchet MS"/>
              </a:rPr>
              <a:t>dengan</a:t>
            </a:r>
            <a:r>
              <a:rPr sz="1400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100" dirty="0">
                <a:solidFill>
                  <a:srgbClr val="272424"/>
                </a:solidFill>
                <a:latin typeface="Trebuchet MS"/>
                <a:cs typeface="Trebuchet MS"/>
              </a:rPr>
              <a:t>teori 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Manajemen</a:t>
            </a:r>
            <a:r>
              <a:rPr sz="140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Sumber</a:t>
            </a:r>
            <a:r>
              <a:rPr sz="1400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25" dirty="0">
                <a:solidFill>
                  <a:srgbClr val="272424"/>
                </a:solidFill>
                <a:latin typeface="Trebuchet MS"/>
                <a:cs typeface="Trebuchet MS"/>
              </a:rPr>
              <a:t>Daya</a:t>
            </a:r>
            <a:r>
              <a:rPr sz="1400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Manusia</a:t>
            </a:r>
            <a:r>
              <a:rPr sz="140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(MSDM)</a:t>
            </a:r>
            <a:r>
              <a:rPr sz="140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25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00" i="1" spc="-6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didukung</a:t>
            </a:r>
            <a:r>
              <a:rPr sz="1400" i="1" spc="-14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oleh</a:t>
            </a:r>
            <a:r>
              <a:rPr sz="140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60" dirty="0">
                <a:solidFill>
                  <a:srgbClr val="272424"/>
                </a:solidFill>
                <a:latin typeface="Trebuchet MS"/>
                <a:cs typeface="Trebuchet MS"/>
              </a:rPr>
              <a:t>temuan</a:t>
            </a:r>
            <a:r>
              <a:rPr sz="1400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85" dirty="0">
                <a:solidFill>
                  <a:srgbClr val="272424"/>
                </a:solidFill>
                <a:latin typeface="Trebuchet MS"/>
                <a:cs typeface="Trebuchet MS"/>
              </a:rPr>
              <a:t>jurnal</a:t>
            </a:r>
            <a:r>
              <a:rPr sz="140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25" dirty="0">
                <a:solidFill>
                  <a:srgbClr val="272424"/>
                </a:solidFill>
                <a:latin typeface="Trebuchet MS"/>
                <a:cs typeface="Trebuchet MS"/>
              </a:rPr>
              <a:t>penelitian.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161" y="1311020"/>
            <a:ext cx="409183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u="sng" spc="9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u="sng" spc="9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ubungan</a:t>
            </a:r>
            <a:r>
              <a:rPr lang="en-US" sz="1600" u="sng" spc="9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spc="9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u="sng" spc="9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Teori MSDM </a:t>
            </a:r>
            <a:endParaRPr sz="1600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161" y="1632305"/>
            <a:ext cx="6694170" cy="913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6360" indent="-342900">
              <a:lnSpc>
                <a:spcPct val="122700"/>
              </a:lnSpc>
              <a:spcBef>
                <a:spcPts val="100"/>
              </a:spcBef>
              <a:buFont typeface="Trebuchet MS"/>
              <a:buChar char="•"/>
              <a:tabLst>
                <a:tab pos="355600" algn="l"/>
              </a:tabLst>
            </a:pPr>
            <a:r>
              <a:rPr sz="1200" b="1" i="1" spc="-60" dirty="0">
                <a:solidFill>
                  <a:srgbClr val="272424"/>
                </a:solidFill>
                <a:latin typeface="Trebuchet MS"/>
                <a:cs typeface="Trebuchet MS"/>
              </a:rPr>
              <a:t>Pangabean</a:t>
            </a:r>
            <a:r>
              <a:rPr sz="1200" b="1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b="1" i="1" spc="-120" dirty="0">
                <a:solidFill>
                  <a:srgbClr val="272424"/>
                </a:solidFill>
                <a:latin typeface="Trebuchet MS"/>
                <a:cs typeface="Trebuchet MS"/>
              </a:rPr>
              <a:t>(2004):</a:t>
            </a:r>
            <a:r>
              <a:rPr sz="1200" b="1" i="1" spc="-4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55" dirty="0">
                <a:solidFill>
                  <a:srgbClr val="272424"/>
                </a:solidFill>
                <a:latin typeface="Trebuchet MS"/>
                <a:cs typeface="Trebuchet MS"/>
              </a:rPr>
              <a:t>Kesejahteraan</a:t>
            </a:r>
            <a:r>
              <a:rPr sz="120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45" dirty="0">
                <a:solidFill>
                  <a:srgbClr val="272424"/>
                </a:solidFill>
                <a:latin typeface="Trebuchet MS"/>
                <a:cs typeface="Trebuchet MS"/>
              </a:rPr>
              <a:t>non-</a:t>
            </a:r>
            <a:r>
              <a:rPr sz="1200" i="1" spc="-35" dirty="0">
                <a:solidFill>
                  <a:srgbClr val="272424"/>
                </a:solidFill>
                <a:latin typeface="Trebuchet MS"/>
                <a:cs typeface="Trebuchet MS"/>
              </a:rPr>
              <a:t>upah</a:t>
            </a:r>
            <a:r>
              <a:rPr sz="1200" i="1" spc="-5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40" dirty="0">
                <a:solidFill>
                  <a:srgbClr val="272424"/>
                </a:solidFill>
                <a:latin typeface="Trebuchet MS"/>
                <a:cs typeface="Trebuchet MS"/>
              </a:rPr>
              <a:t>meningkatkan</a:t>
            </a:r>
            <a:r>
              <a:rPr sz="120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55" dirty="0">
                <a:solidFill>
                  <a:srgbClr val="272424"/>
                </a:solidFill>
                <a:latin typeface="Trebuchet MS"/>
                <a:cs typeface="Trebuchet MS"/>
              </a:rPr>
              <a:t>motivasi </a:t>
            </a:r>
            <a:r>
              <a:rPr sz="1200" i="1" spc="-25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200" i="1" spc="-3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30" dirty="0">
                <a:solidFill>
                  <a:srgbClr val="272424"/>
                </a:solidFill>
                <a:latin typeface="Trebuchet MS"/>
                <a:cs typeface="Trebuchet MS"/>
              </a:rPr>
              <a:t>kepuasan</a:t>
            </a:r>
            <a:r>
              <a:rPr sz="1200" i="1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80" dirty="0">
                <a:solidFill>
                  <a:srgbClr val="272424"/>
                </a:solidFill>
                <a:latin typeface="Trebuchet MS"/>
                <a:cs typeface="Trebuchet MS"/>
              </a:rPr>
              <a:t>kerja,</a:t>
            </a:r>
            <a:r>
              <a:rPr sz="1200" i="1" spc="-5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50" dirty="0">
                <a:solidFill>
                  <a:srgbClr val="272424"/>
                </a:solidFill>
                <a:latin typeface="Trebuchet MS"/>
                <a:cs typeface="Trebuchet MS"/>
              </a:rPr>
              <a:t>diwujudkan </a:t>
            </a:r>
            <a:r>
              <a:rPr sz="1200" i="1" spc="-10" dirty="0">
                <a:solidFill>
                  <a:srgbClr val="272424"/>
                </a:solidFill>
                <a:latin typeface="Trebuchet MS"/>
                <a:cs typeface="Trebuchet MS"/>
              </a:rPr>
              <a:t>melalui </a:t>
            </a:r>
            <a:r>
              <a:rPr sz="1200" i="1" spc="-40" dirty="0">
                <a:solidFill>
                  <a:srgbClr val="272424"/>
                </a:solidFill>
                <a:latin typeface="Trebuchet MS"/>
                <a:cs typeface="Trebuchet MS"/>
              </a:rPr>
              <a:t>program</a:t>
            </a:r>
            <a:r>
              <a:rPr sz="1200" i="1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60" dirty="0">
                <a:solidFill>
                  <a:srgbClr val="272424"/>
                </a:solidFill>
                <a:latin typeface="Trebuchet MS"/>
                <a:cs typeface="Trebuchet MS"/>
              </a:rPr>
              <a:t>Wellbeing</a:t>
            </a:r>
            <a:r>
              <a:rPr sz="120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20" dirty="0">
                <a:solidFill>
                  <a:srgbClr val="272424"/>
                </a:solidFill>
                <a:latin typeface="Trebuchet MS"/>
                <a:cs typeface="Trebuchet MS"/>
              </a:rPr>
              <a:t>BCA.</a:t>
            </a:r>
            <a:endParaRPr sz="12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439"/>
              </a:spcBef>
              <a:buFont typeface="Trebuchet MS"/>
              <a:buChar char="•"/>
              <a:tabLst>
                <a:tab pos="354965" algn="l"/>
              </a:tabLst>
            </a:pPr>
            <a:r>
              <a:rPr sz="1200" b="1" i="1" spc="-125" dirty="0">
                <a:solidFill>
                  <a:srgbClr val="272424"/>
                </a:solidFill>
                <a:latin typeface="Trebuchet MS"/>
                <a:cs typeface="Trebuchet MS"/>
              </a:rPr>
              <a:t>Teori</a:t>
            </a:r>
            <a:r>
              <a:rPr sz="1200" b="1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b="1" i="1" spc="-100" dirty="0">
                <a:solidFill>
                  <a:srgbClr val="272424"/>
                </a:solidFill>
                <a:latin typeface="Trebuchet MS"/>
                <a:cs typeface="Trebuchet MS"/>
              </a:rPr>
              <a:t>Motivasi</a:t>
            </a:r>
            <a:r>
              <a:rPr sz="1200" b="1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b="1" i="1" spc="-100" dirty="0">
                <a:solidFill>
                  <a:srgbClr val="272424"/>
                </a:solidFill>
                <a:latin typeface="Trebuchet MS"/>
                <a:cs typeface="Trebuchet MS"/>
              </a:rPr>
              <a:t>Herzberg:</a:t>
            </a:r>
            <a:r>
              <a:rPr sz="1200" b="1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60" dirty="0">
                <a:solidFill>
                  <a:srgbClr val="272424"/>
                </a:solidFill>
                <a:latin typeface="Trebuchet MS"/>
                <a:cs typeface="Trebuchet MS"/>
              </a:rPr>
              <a:t>Kesejahteraan</a:t>
            </a:r>
            <a:r>
              <a:rPr sz="120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25" dirty="0">
                <a:solidFill>
                  <a:srgbClr val="272424"/>
                </a:solidFill>
                <a:latin typeface="Trebuchet MS"/>
                <a:cs typeface="Trebuchet MS"/>
              </a:rPr>
              <a:t>bukan</a:t>
            </a:r>
            <a:r>
              <a:rPr sz="120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25" dirty="0">
                <a:solidFill>
                  <a:srgbClr val="272424"/>
                </a:solidFill>
                <a:latin typeface="Trebuchet MS"/>
                <a:cs typeface="Trebuchet MS"/>
              </a:rPr>
              <a:t>hanya</a:t>
            </a:r>
            <a:r>
              <a:rPr sz="120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55" dirty="0">
                <a:solidFill>
                  <a:srgbClr val="272424"/>
                </a:solidFill>
                <a:latin typeface="Trebuchet MS"/>
                <a:cs typeface="Trebuchet MS"/>
              </a:rPr>
              <a:t>gaji</a:t>
            </a:r>
            <a:r>
              <a:rPr sz="120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60" dirty="0">
                <a:solidFill>
                  <a:srgbClr val="272424"/>
                </a:solidFill>
                <a:latin typeface="Trebuchet MS"/>
                <a:cs typeface="Trebuchet MS"/>
              </a:rPr>
              <a:t>(hygiene</a:t>
            </a:r>
            <a:r>
              <a:rPr sz="120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90" dirty="0">
                <a:solidFill>
                  <a:srgbClr val="272424"/>
                </a:solidFill>
                <a:latin typeface="Trebuchet MS"/>
                <a:cs typeface="Trebuchet MS"/>
              </a:rPr>
              <a:t>factor),</a:t>
            </a:r>
            <a:r>
              <a:rPr sz="120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75" dirty="0">
                <a:solidFill>
                  <a:srgbClr val="272424"/>
                </a:solidFill>
                <a:latin typeface="Trebuchet MS"/>
                <a:cs typeface="Trebuchet MS"/>
              </a:rPr>
              <a:t>tetapi </a:t>
            </a:r>
            <a:r>
              <a:rPr sz="1200" i="1" spc="-40" dirty="0">
                <a:solidFill>
                  <a:srgbClr val="272424"/>
                </a:solidFill>
                <a:latin typeface="Trebuchet MS"/>
                <a:cs typeface="Trebuchet MS"/>
              </a:rPr>
              <a:t>juga</a:t>
            </a:r>
            <a:r>
              <a:rPr sz="120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10" dirty="0">
                <a:solidFill>
                  <a:srgbClr val="272424"/>
                </a:solidFill>
                <a:latin typeface="Trebuchet MS"/>
                <a:cs typeface="Trebuchet MS"/>
              </a:rPr>
              <a:t>pengembangan</a:t>
            </a:r>
            <a:endParaRPr sz="12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155"/>
              </a:spcBef>
            </a:pPr>
            <a:r>
              <a:rPr sz="1200" i="1" spc="-80" dirty="0">
                <a:solidFill>
                  <a:srgbClr val="272424"/>
                </a:solidFill>
                <a:latin typeface="Trebuchet MS"/>
                <a:cs typeface="Trebuchet MS"/>
              </a:rPr>
              <a:t>karier,</a:t>
            </a:r>
            <a:r>
              <a:rPr sz="120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35" dirty="0">
                <a:solidFill>
                  <a:srgbClr val="272424"/>
                </a:solidFill>
                <a:latin typeface="Trebuchet MS"/>
                <a:cs typeface="Trebuchet MS"/>
              </a:rPr>
              <a:t>pengakuan,</a:t>
            </a:r>
            <a:r>
              <a:rPr sz="1200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1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20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25" dirty="0">
                <a:solidFill>
                  <a:srgbClr val="272424"/>
                </a:solidFill>
                <a:latin typeface="Trebuchet MS"/>
                <a:cs typeface="Trebuchet MS"/>
              </a:rPr>
              <a:t>dukungan</a:t>
            </a:r>
            <a:r>
              <a:rPr sz="1200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25" dirty="0">
                <a:solidFill>
                  <a:srgbClr val="272424"/>
                </a:solidFill>
                <a:latin typeface="Trebuchet MS"/>
                <a:cs typeface="Trebuchet MS"/>
              </a:rPr>
              <a:t>atasan</a:t>
            </a:r>
            <a:r>
              <a:rPr sz="120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80" dirty="0">
                <a:solidFill>
                  <a:srgbClr val="272424"/>
                </a:solidFill>
                <a:latin typeface="Trebuchet MS"/>
                <a:cs typeface="Trebuchet MS"/>
              </a:rPr>
              <a:t>(motivators),</a:t>
            </a:r>
            <a:r>
              <a:rPr sz="1200" i="1" spc="-6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75" dirty="0">
                <a:solidFill>
                  <a:srgbClr val="272424"/>
                </a:solidFill>
                <a:latin typeface="Trebuchet MS"/>
                <a:cs typeface="Trebuchet MS"/>
              </a:rPr>
              <a:t>seperti </a:t>
            </a:r>
            <a:r>
              <a:rPr sz="1200" i="1" spc="-80" dirty="0">
                <a:solidFill>
                  <a:srgbClr val="272424"/>
                </a:solidFill>
                <a:latin typeface="Trebuchet MS"/>
                <a:cs typeface="Trebuchet MS"/>
              </a:rPr>
              <a:t>jalur</a:t>
            </a:r>
            <a:r>
              <a:rPr sz="1200" i="1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65" dirty="0">
                <a:solidFill>
                  <a:srgbClr val="272424"/>
                </a:solidFill>
                <a:latin typeface="Trebuchet MS"/>
                <a:cs typeface="Trebuchet MS"/>
              </a:rPr>
              <a:t>karier</a:t>
            </a:r>
            <a:r>
              <a:rPr sz="120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65" dirty="0">
                <a:solidFill>
                  <a:srgbClr val="272424"/>
                </a:solidFill>
                <a:latin typeface="Trebuchet MS"/>
                <a:cs typeface="Trebuchet MS"/>
              </a:rPr>
              <a:t>jelas</a:t>
            </a:r>
            <a:r>
              <a:rPr sz="1200" i="1" spc="-7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1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20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55" dirty="0">
                <a:solidFill>
                  <a:srgbClr val="272424"/>
                </a:solidFill>
                <a:latin typeface="Trebuchet MS"/>
                <a:cs typeface="Trebuchet MS"/>
              </a:rPr>
              <a:t>pelatihan</a:t>
            </a:r>
            <a:r>
              <a:rPr sz="1200" i="1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55" dirty="0">
                <a:solidFill>
                  <a:srgbClr val="272424"/>
                </a:solidFill>
                <a:latin typeface="Trebuchet MS"/>
                <a:cs typeface="Trebuchet MS"/>
              </a:rPr>
              <a:t>di</a:t>
            </a:r>
            <a:r>
              <a:rPr sz="120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25" dirty="0">
                <a:solidFill>
                  <a:srgbClr val="272424"/>
                </a:solidFill>
                <a:latin typeface="Trebuchet MS"/>
                <a:cs typeface="Trebuchet MS"/>
              </a:rPr>
              <a:t>BCA</a:t>
            </a:r>
            <a:endParaRPr lang="en-US" sz="1200" i="1" spc="-25" dirty="0">
              <a:solidFill>
                <a:srgbClr val="272424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3061" y="2503678"/>
            <a:ext cx="115951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5" dirty="0">
                <a:solidFill>
                  <a:srgbClr val="272424"/>
                </a:solidFill>
                <a:latin typeface="Trebuchet MS"/>
                <a:cs typeface="Trebuchet MS"/>
              </a:rPr>
              <a:t>Learning</a:t>
            </a:r>
            <a:r>
              <a:rPr sz="120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00" i="1" spc="-75" dirty="0">
                <a:solidFill>
                  <a:srgbClr val="272424"/>
                </a:solidFill>
                <a:latin typeface="Trebuchet MS"/>
                <a:cs typeface="Trebuchet MS"/>
              </a:rPr>
              <a:t>Institute.</a:t>
            </a:r>
            <a:endParaRPr lang="en-US" sz="1200" i="1" spc="-75" dirty="0">
              <a:solidFill>
                <a:srgbClr val="272424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D" sz="1200" i="1" spc="-75" dirty="0">
              <a:solidFill>
                <a:srgbClr val="272424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161" y="2655823"/>
            <a:ext cx="7099934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354965" algn="l"/>
              </a:tabLst>
            </a:pPr>
            <a:endParaRPr lang="en-US" sz="1400" b="1" i="1" spc="-125" dirty="0">
              <a:solidFill>
                <a:srgbClr val="272424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354965" algn="l"/>
              </a:tabLst>
            </a:pPr>
            <a:endParaRPr lang="en-ID" sz="1400" b="1" i="1" spc="-125" dirty="0">
              <a:solidFill>
                <a:srgbClr val="272424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354965" algn="l"/>
              </a:tabLst>
            </a:pPr>
            <a:r>
              <a:rPr sz="1400" b="1" i="1" spc="-125" dirty="0">
                <a:solidFill>
                  <a:srgbClr val="272424"/>
                </a:solidFill>
                <a:latin typeface="Trebuchet MS"/>
                <a:cs typeface="Trebuchet MS"/>
              </a:rPr>
              <a:t>Teori</a:t>
            </a:r>
            <a:r>
              <a:rPr sz="1400" b="1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105" dirty="0">
                <a:solidFill>
                  <a:srgbClr val="272424"/>
                </a:solidFill>
                <a:latin typeface="Trebuchet MS"/>
                <a:cs typeface="Trebuchet MS"/>
              </a:rPr>
              <a:t>Retensi:</a:t>
            </a:r>
            <a:r>
              <a:rPr sz="1400" b="1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Kompensasi</a:t>
            </a:r>
            <a:r>
              <a:rPr sz="140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adil</a:t>
            </a:r>
            <a:r>
              <a:rPr sz="140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20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0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0" dirty="0">
                <a:solidFill>
                  <a:srgbClr val="272424"/>
                </a:solidFill>
                <a:latin typeface="Trebuchet MS"/>
                <a:cs typeface="Trebuchet MS"/>
              </a:rPr>
              <a:t>prospek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karier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menjaga</a:t>
            </a:r>
            <a:r>
              <a:rPr sz="140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35" dirty="0">
                <a:solidFill>
                  <a:srgbClr val="272424"/>
                </a:solidFill>
                <a:latin typeface="Trebuchet MS"/>
                <a:cs typeface="Trebuchet MS"/>
              </a:rPr>
              <a:t>karyawan</a:t>
            </a:r>
            <a:r>
              <a:rPr sz="140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tetap</a:t>
            </a:r>
            <a:r>
              <a:rPr sz="140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bertahan,</a:t>
            </a:r>
            <a:r>
              <a:rPr sz="1400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mengurangi</a:t>
            </a:r>
            <a:r>
              <a:rPr sz="140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30" dirty="0">
                <a:solidFill>
                  <a:srgbClr val="272424"/>
                </a:solidFill>
                <a:latin typeface="Trebuchet MS"/>
                <a:cs typeface="Trebuchet MS"/>
              </a:rPr>
              <a:t>turnover.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737706"/>
            <a:ext cx="8382000" cy="30009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539990" y="1583791"/>
            <a:ext cx="7070725" cy="2711383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4965" algn="l"/>
              </a:tabLst>
            </a:pPr>
            <a:r>
              <a:rPr lang="en-US" sz="1600" b="1" u="sng" spc="-6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1600" b="1" u="sng" spc="-6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spc="-6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b="1" u="sng" spc="-6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spc="-6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1600" b="1" u="sng" spc="-6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spc="-6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US" sz="1600" b="1" u="sng" spc="-65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4965" algn="l"/>
              </a:tabLst>
            </a:pPr>
            <a:endParaRPr lang="en-US" sz="1100" b="1" i="1" spc="-65" dirty="0">
              <a:solidFill>
                <a:srgbClr val="272424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790"/>
              </a:spcBef>
              <a:buFont typeface="Trebuchet MS"/>
              <a:buChar char="•"/>
              <a:tabLst>
                <a:tab pos="354965" algn="l"/>
              </a:tabLst>
            </a:pPr>
            <a:r>
              <a:rPr sz="1400" b="1" i="1" spc="-65" dirty="0" err="1">
                <a:solidFill>
                  <a:srgbClr val="272424"/>
                </a:solidFill>
                <a:latin typeface="Trebuchet MS"/>
                <a:cs typeface="Trebuchet MS"/>
              </a:rPr>
              <a:t>Jurnal</a:t>
            </a:r>
            <a:r>
              <a:rPr sz="1400" b="1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95" dirty="0">
                <a:solidFill>
                  <a:srgbClr val="272424"/>
                </a:solidFill>
                <a:latin typeface="Trebuchet MS"/>
                <a:cs typeface="Trebuchet MS"/>
              </a:rPr>
              <a:t>Heri</a:t>
            </a:r>
            <a:r>
              <a:rPr sz="1400" b="1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55" dirty="0">
                <a:solidFill>
                  <a:srgbClr val="272424"/>
                </a:solidFill>
                <a:latin typeface="Trebuchet MS"/>
                <a:cs typeface="Trebuchet MS"/>
              </a:rPr>
              <a:t>Nugraha</a:t>
            </a:r>
            <a:r>
              <a:rPr sz="1400" b="1" i="1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145" dirty="0">
                <a:solidFill>
                  <a:srgbClr val="272424"/>
                </a:solidFill>
                <a:latin typeface="Trebuchet MS"/>
                <a:cs typeface="Trebuchet MS"/>
              </a:rPr>
              <a:t>&amp;</a:t>
            </a:r>
            <a:r>
              <a:rPr sz="1400" b="1" i="1" spc="-70" dirty="0">
                <a:solidFill>
                  <a:srgbClr val="272424"/>
                </a:solidFill>
                <a:latin typeface="Trebuchet MS"/>
                <a:cs typeface="Trebuchet MS"/>
              </a:rPr>
              <a:t> Linda</a:t>
            </a:r>
            <a:r>
              <a:rPr sz="1400" b="1" i="1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105" dirty="0">
                <a:solidFill>
                  <a:srgbClr val="272424"/>
                </a:solidFill>
                <a:latin typeface="Trebuchet MS"/>
                <a:cs typeface="Trebuchet MS"/>
              </a:rPr>
              <a:t>Yulia</a:t>
            </a:r>
            <a:r>
              <a:rPr sz="1400" b="1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114" dirty="0">
                <a:solidFill>
                  <a:srgbClr val="272424"/>
                </a:solidFill>
                <a:latin typeface="Trebuchet MS"/>
                <a:cs typeface="Trebuchet MS"/>
              </a:rPr>
              <a:t>(201h):</a:t>
            </a:r>
            <a:r>
              <a:rPr sz="1400" b="1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Pentingnya</a:t>
            </a:r>
            <a:r>
              <a:rPr sz="140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5" dirty="0">
                <a:solidFill>
                  <a:srgbClr val="272424"/>
                </a:solidFill>
                <a:latin typeface="Trebuchet MS"/>
                <a:cs typeface="Trebuchet MS"/>
              </a:rPr>
              <a:t>K3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0" dirty="0">
                <a:solidFill>
                  <a:srgbClr val="272424"/>
                </a:solidFill>
                <a:latin typeface="Trebuchet MS"/>
                <a:cs typeface="Trebuchet MS"/>
              </a:rPr>
              <a:t>sejalan</a:t>
            </a:r>
            <a:r>
              <a:rPr sz="140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25" dirty="0">
                <a:solidFill>
                  <a:srgbClr val="272424"/>
                </a:solidFill>
                <a:latin typeface="Trebuchet MS"/>
                <a:cs typeface="Trebuchet MS"/>
              </a:rPr>
              <a:t>dengan</a:t>
            </a:r>
            <a:r>
              <a:rPr sz="140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60" dirty="0">
                <a:solidFill>
                  <a:srgbClr val="272424"/>
                </a:solidFill>
                <a:latin typeface="Trebuchet MS"/>
                <a:cs typeface="Trebuchet MS"/>
              </a:rPr>
              <a:t>pilar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Mind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145" dirty="0">
                <a:solidFill>
                  <a:srgbClr val="272424"/>
                </a:solidFill>
                <a:latin typeface="Trebuchet MS"/>
                <a:cs typeface="Trebuchet MS"/>
              </a:rPr>
              <a:t>&amp;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35" dirty="0">
                <a:solidFill>
                  <a:srgbClr val="272424"/>
                </a:solidFill>
                <a:latin typeface="Trebuchet MS"/>
                <a:cs typeface="Trebuchet MS"/>
              </a:rPr>
              <a:t>Body</a:t>
            </a:r>
            <a:r>
              <a:rPr sz="140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WellCare </a:t>
            </a:r>
            <a:r>
              <a:rPr sz="1400" i="1" spc="-20" dirty="0">
                <a:solidFill>
                  <a:srgbClr val="272424"/>
                </a:solidFill>
                <a:latin typeface="Trebuchet MS"/>
                <a:cs typeface="Trebuchet MS"/>
              </a:rPr>
              <a:t>BCA.</a:t>
            </a:r>
            <a:endParaRPr sz="14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95"/>
              </a:spcBef>
              <a:buFont typeface="Trebuchet MS"/>
              <a:buChar char="•"/>
              <a:tabLst>
                <a:tab pos="354965" algn="l"/>
              </a:tabLst>
            </a:pPr>
            <a:r>
              <a:rPr sz="1400" b="1" i="1" spc="-65" dirty="0">
                <a:solidFill>
                  <a:srgbClr val="272424"/>
                </a:solidFill>
                <a:latin typeface="Trebuchet MS"/>
                <a:cs typeface="Trebuchet MS"/>
              </a:rPr>
              <a:t>Jurnal</a:t>
            </a:r>
            <a:r>
              <a:rPr sz="1400" b="1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90" dirty="0">
                <a:solidFill>
                  <a:srgbClr val="272424"/>
                </a:solidFill>
                <a:latin typeface="Trebuchet MS"/>
                <a:cs typeface="Trebuchet MS"/>
              </a:rPr>
              <a:t>Wahyuni</a:t>
            </a:r>
            <a:r>
              <a:rPr sz="1400" b="1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65" dirty="0">
                <a:solidFill>
                  <a:srgbClr val="272424"/>
                </a:solidFill>
                <a:latin typeface="Trebuchet MS"/>
                <a:cs typeface="Trebuchet MS"/>
              </a:rPr>
              <a:t>Diah</a:t>
            </a:r>
            <a:r>
              <a:rPr sz="1400" b="1" i="1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85" dirty="0">
                <a:solidFill>
                  <a:srgbClr val="272424"/>
                </a:solidFill>
                <a:latin typeface="Trebuchet MS"/>
                <a:cs typeface="Trebuchet MS"/>
              </a:rPr>
              <a:t>Ekasari</a:t>
            </a:r>
            <a:r>
              <a:rPr sz="1400" b="1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85" dirty="0">
                <a:solidFill>
                  <a:srgbClr val="272424"/>
                </a:solidFill>
                <a:latin typeface="Trebuchet MS"/>
                <a:cs typeface="Trebuchet MS"/>
              </a:rPr>
              <a:t>dkk:</a:t>
            </a:r>
            <a:r>
              <a:rPr sz="1400" b="1" i="1" spc="-6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0" dirty="0">
                <a:solidFill>
                  <a:srgbClr val="272424"/>
                </a:solidFill>
                <a:latin typeface="Trebuchet MS"/>
                <a:cs typeface="Trebuchet MS"/>
              </a:rPr>
              <a:t>Relevansi</a:t>
            </a:r>
            <a:r>
              <a:rPr sz="140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5" dirty="0">
                <a:solidFill>
                  <a:srgbClr val="272424"/>
                </a:solidFill>
                <a:latin typeface="Trebuchet MS"/>
                <a:cs typeface="Trebuchet MS"/>
              </a:rPr>
              <a:t>K3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60" dirty="0">
                <a:solidFill>
                  <a:srgbClr val="272424"/>
                </a:solidFill>
                <a:latin typeface="Trebuchet MS"/>
                <a:cs typeface="Trebuchet MS"/>
              </a:rPr>
              <a:t>di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272424"/>
                </a:solidFill>
                <a:latin typeface="Trebuchet MS"/>
                <a:cs typeface="Trebuchet MS"/>
              </a:rPr>
              <a:t>masa</a:t>
            </a:r>
            <a:r>
              <a:rPr sz="1400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5" dirty="0">
                <a:solidFill>
                  <a:srgbClr val="272424"/>
                </a:solidFill>
                <a:latin typeface="Trebuchet MS"/>
                <a:cs typeface="Trebuchet MS"/>
              </a:rPr>
              <a:t>pandemi</a:t>
            </a:r>
            <a:r>
              <a:rPr sz="140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25" dirty="0">
                <a:solidFill>
                  <a:srgbClr val="272424"/>
                </a:solidFill>
                <a:latin typeface="Trebuchet MS"/>
                <a:cs typeface="Trebuchet MS"/>
              </a:rPr>
              <a:t>dengan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0" dirty="0">
                <a:solidFill>
                  <a:srgbClr val="272424"/>
                </a:solidFill>
                <a:latin typeface="Trebuchet MS"/>
                <a:cs typeface="Trebuchet MS"/>
              </a:rPr>
              <a:t>seminar</a:t>
            </a:r>
            <a:r>
              <a:rPr sz="140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kesehatan</a:t>
            </a:r>
            <a:r>
              <a:rPr sz="140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25" dirty="0">
                <a:solidFill>
                  <a:srgbClr val="272424"/>
                </a:solidFill>
                <a:latin typeface="Trebuchet MS"/>
                <a:cs typeface="Trebuchet MS"/>
              </a:rPr>
              <a:t>dan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konseling</a:t>
            </a:r>
            <a:r>
              <a:rPr sz="140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20" dirty="0">
                <a:solidFill>
                  <a:srgbClr val="272424"/>
                </a:solidFill>
                <a:latin typeface="Trebuchet MS"/>
                <a:cs typeface="Trebuchet MS"/>
              </a:rPr>
              <a:t>BCA.</a:t>
            </a:r>
            <a:endParaRPr sz="1400" dirty="0">
              <a:latin typeface="Trebuchet MS"/>
              <a:cs typeface="Trebuchet MS"/>
            </a:endParaRPr>
          </a:p>
          <a:p>
            <a:pPr marL="355600" marR="320040" indent="-342900">
              <a:lnSpc>
                <a:spcPct val="122700"/>
              </a:lnSpc>
              <a:spcBef>
                <a:spcPts val="140"/>
              </a:spcBef>
              <a:buFont typeface="Trebuchet MS"/>
              <a:buChar char="•"/>
              <a:tabLst>
                <a:tab pos="355600" algn="l"/>
              </a:tabLst>
            </a:pPr>
            <a:r>
              <a:rPr sz="1400" b="1" i="1" spc="-65" dirty="0">
                <a:solidFill>
                  <a:srgbClr val="272424"/>
                </a:solidFill>
                <a:latin typeface="Trebuchet MS"/>
                <a:cs typeface="Trebuchet MS"/>
              </a:rPr>
              <a:t>Jurnal</a:t>
            </a:r>
            <a:r>
              <a:rPr sz="1400" b="1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80" dirty="0">
                <a:solidFill>
                  <a:srgbClr val="272424"/>
                </a:solidFill>
                <a:latin typeface="Trebuchet MS"/>
                <a:cs typeface="Trebuchet MS"/>
              </a:rPr>
              <a:t>Robi</a:t>
            </a:r>
            <a:r>
              <a:rPr sz="1400" b="1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95" dirty="0">
                <a:solidFill>
                  <a:srgbClr val="272424"/>
                </a:solidFill>
                <a:latin typeface="Trebuchet MS"/>
                <a:cs typeface="Trebuchet MS"/>
              </a:rPr>
              <a:t>Rojaya </a:t>
            </a:r>
            <a:r>
              <a:rPr sz="1400" b="1" i="1" spc="-60" dirty="0">
                <a:solidFill>
                  <a:srgbClr val="272424"/>
                </a:solidFill>
                <a:latin typeface="Trebuchet MS"/>
                <a:cs typeface="Trebuchet MS"/>
              </a:rPr>
              <a:t>Simbolon</a:t>
            </a:r>
            <a:r>
              <a:rPr sz="1400" b="1" i="1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85" dirty="0">
                <a:solidFill>
                  <a:srgbClr val="272424"/>
                </a:solidFill>
                <a:latin typeface="Trebuchet MS"/>
                <a:cs typeface="Trebuchet MS"/>
              </a:rPr>
              <a:t>dkk:</a:t>
            </a:r>
            <a:r>
              <a:rPr sz="1400" b="1" i="1" spc="-3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5" dirty="0">
                <a:solidFill>
                  <a:srgbClr val="272424"/>
                </a:solidFill>
                <a:latin typeface="Trebuchet MS"/>
                <a:cs typeface="Trebuchet MS"/>
              </a:rPr>
              <a:t>K3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meningkatkan</a:t>
            </a:r>
            <a:r>
              <a:rPr sz="1400" i="1" spc="-9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produktivitas,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tercermin </a:t>
            </a:r>
            <a:r>
              <a:rPr sz="1400" i="1" spc="-30" dirty="0">
                <a:solidFill>
                  <a:srgbClr val="272424"/>
                </a:solidFill>
                <a:latin typeface="Trebuchet MS"/>
                <a:cs typeface="Trebuchet MS"/>
              </a:rPr>
              <a:t>dalam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program</a:t>
            </a:r>
            <a:r>
              <a:rPr sz="1400" i="1" spc="-5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kesejahteraan</a:t>
            </a:r>
            <a:r>
              <a:rPr sz="1400" i="1" spc="-6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25" dirty="0">
                <a:solidFill>
                  <a:srgbClr val="272424"/>
                </a:solidFill>
                <a:latin typeface="Trebuchet MS"/>
                <a:cs typeface="Trebuchet MS"/>
              </a:rPr>
              <a:t>BCA </a:t>
            </a:r>
            <a:r>
              <a:rPr sz="1400" i="1" spc="-10" dirty="0">
                <a:solidFill>
                  <a:srgbClr val="272424"/>
                </a:solidFill>
                <a:latin typeface="Trebuchet MS"/>
                <a:cs typeface="Trebuchet MS"/>
              </a:rPr>
              <a:t>yang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memotivasi</a:t>
            </a:r>
            <a:r>
              <a:rPr sz="1400" i="1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272424"/>
                </a:solidFill>
                <a:latin typeface="Trebuchet MS"/>
                <a:cs typeface="Trebuchet MS"/>
              </a:rPr>
              <a:t>karyawan.</a:t>
            </a:r>
            <a:endParaRPr sz="14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515"/>
              </a:spcBef>
              <a:buFont typeface="Trebuchet MS"/>
              <a:buChar char="•"/>
              <a:tabLst>
                <a:tab pos="354965" algn="l"/>
              </a:tabLst>
            </a:pPr>
            <a:r>
              <a:rPr sz="1400" b="1" i="1" spc="-65" dirty="0">
                <a:solidFill>
                  <a:srgbClr val="272424"/>
                </a:solidFill>
                <a:latin typeface="Trebuchet MS"/>
                <a:cs typeface="Trebuchet MS"/>
              </a:rPr>
              <a:t>Jurnal</a:t>
            </a:r>
            <a:r>
              <a:rPr sz="1400" b="1" i="1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35" dirty="0">
                <a:solidFill>
                  <a:srgbClr val="272424"/>
                </a:solidFill>
                <a:latin typeface="Trebuchet MS"/>
                <a:cs typeface="Trebuchet MS"/>
              </a:rPr>
              <a:t>I</a:t>
            </a:r>
            <a:r>
              <a:rPr sz="1400" b="1" i="1" spc="-6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b="1" i="1" spc="-105" dirty="0">
                <a:solidFill>
                  <a:srgbClr val="272424"/>
                </a:solidFill>
                <a:latin typeface="Trebuchet MS"/>
                <a:cs typeface="Trebuchet MS"/>
              </a:rPr>
              <a:t>Ketut </a:t>
            </a:r>
            <a:r>
              <a:rPr sz="1400" b="1" i="1" spc="-70" dirty="0">
                <a:solidFill>
                  <a:srgbClr val="272424"/>
                </a:solidFill>
                <a:latin typeface="Trebuchet MS"/>
                <a:cs typeface="Trebuchet MS"/>
              </a:rPr>
              <a:t>Sudiana: </a:t>
            </a:r>
            <a:r>
              <a:rPr sz="1400" i="1" spc="-25" dirty="0">
                <a:solidFill>
                  <a:srgbClr val="272424"/>
                </a:solidFill>
                <a:latin typeface="Trebuchet MS"/>
                <a:cs typeface="Trebuchet MS"/>
              </a:rPr>
              <a:t>Budaya</a:t>
            </a:r>
            <a:r>
              <a:rPr sz="1400" i="1" spc="-11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40" dirty="0">
                <a:solidFill>
                  <a:srgbClr val="272424"/>
                </a:solidFill>
                <a:latin typeface="Trebuchet MS"/>
                <a:cs typeface="Trebuchet MS"/>
              </a:rPr>
              <a:t>keselamatan</a:t>
            </a:r>
            <a:r>
              <a:rPr sz="1400" i="1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terkait </a:t>
            </a:r>
            <a:r>
              <a:rPr sz="1400" i="1" spc="-25" dirty="0">
                <a:solidFill>
                  <a:srgbClr val="272424"/>
                </a:solidFill>
                <a:latin typeface="Trebuchet MS"/>
                <a:cs typeface="Trebuchet MS"/>
              </a:rPr>
              <a:t>dengan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30" dirty="0">
                <a:solidFill>
                  <a:srgbClr val="272424"/>
                </a:solidFill>
                <a:latin typeface="Trebuchet MS"/>
                <a:cs typeface="Trebuchet MS"/>
              </a:rPr>
              <a:t>budaya</a:t>
            </a:r>
            <a:r>
              <a:rPr sz="1400" i="1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kerja</a:t>
            </a:r>
            <a:r>
              <a:rPr sz="140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65" dirty="0">
                <a:solidFill>
                  <a:srgbClr val="272424"/>
                </a:solidFill>
                <a:latin typeface="Trebuchet MS"/>
                <a:cs typeface="Trebuchet MS"/>
              </a:rPr>
              <a:t>positif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BCA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35" dirty="0">
                <a:solidFill>
                  <a:srgbClr val="272424"/>
                </a:solidFill>
                <a:latin typeface="Trebuchet MS"/>
                <a:cs typeface="Trebuchet MS"/>
              </a:rPr>
              <a:t>("One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75" dirty="0">
                <a:solidFill>
                  <a:srgbClr val="272424"/>
                </a:solidFill>
                <a:latin typeface="Trebuchet MS"/>
                <a:cs typeface="Trebuchet MS"/>
              </a:rPr>
              <a:t>Goal,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One</a:t>
            </a:r>
            <a:r>
              <a:rPr sz="140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Soul,</a:t>
            </a:r>
            <a:r>
              <a:rPr sz="1400" i="1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55" dirty="0">
                <a:solidFill>
                  <a:srgbClr val="272424"/>
                </a:solidFill>
                <a:latin typeface="Trebuchet MS"/>
                <a:cs typeface="Trebuchet MS"/>
              </a:rPr>
              <a:t>One</a:t>
            </a:r>
            <a:r>
              <a:rPr sz="1400" i="1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272424"/>
                </a:solidFill>
                <a:latin typeface="Trebuchet MS"/>
                <a:cs typeface="Trebuchet MS"/>
              </a:rPr>
              <a:t>Joy").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1419</Words>
  <Application>Microsoft Office PowerPoint</Application>
  <PresentationFormat>Custom</PresentationFormat>
  <Paragraphs>163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MT</vt:lpstr>
      <vt:lpstr>Calibri</vt:lpstr>
      <vt:lpstr>Times New Roman</vt:lpstr>
      <vt:lpstr>Trebuchet MS</vt:lpstr>
      <vt:lpstr>Office Theme</vt:lpstr>
      <vt:lpstr>Kesejahteraan Karyawan</vt:lpstr>
      <vt:lpstr>Memahami Kesejahteraan Karyawan</vt:lpstr>
      <vt:lpstr>Tujuan &amp; Manfaat Program Kesejahteraan</vt:lpstr>
      <vt:lpstr>Jenis-jenis Kesejahteraan Karyawan</vt:lpstr>
      <vt:lpstr>Tunjangan Masa Tua &amp; Pelayanan Pegawai</vt:lpstr>
      <vt:lpstr>Tunjangan Masa Tua &amp; Pelayanan Pegawai</vt:lpstr>
      <vt:lpstr>Studi Kasus: Kesejahteraan Karyawan di BCA</vt:lpstr>
      <vt:lpstr>Tantangan Kesejahteraan di Era Digital Banking</vt:lpstr>
      <vt:lpstr>Relevansi Kesejahteraan BCA dengan Teori MSDM</vt:lpstr>
      <vt:lpstr>Kesimpulan: Kesejahteraan sebagai Investasi Strategis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Anindya</dc:creator>
  <cp:lastModifiedBy>Anindya Tri Wulandari</cp:lastModifiedBy>
  <cp:revision>2</cp:revision>
  <dcterms:created xsi:type="dcterms:W3CDTF">2025-12-21T08:04:59Z</dcterms:created>
  <dcterms:modified xsi:type="dcterms:W3CDTF">2025-12-21T09:49:17Z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2025-12-21T00:00:00Z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2025-12-21T00:00:00Z</vt:filetime>
  </property>
  <property fmtid="{D5CDD505-2E9C-101B-9397-08002B2CF9AE}" pid="5" name="Producer">
    <vt:lpwstr>Microsoft® PowerPoint® 2019</vt:lpwstr>
  </property>
</Properties>
</file>